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278" r:id="rId3"/>
    <p:sldId id="258" r:id="rId4"/>
    <p:sldId id="259" r:id="rId5"/>
    <p:sldId id="260" r:id="rId6"/>
    <p:sldId id="337" r:id="rId7"/>
    <p:sldId id="388" r:id="rId8"/>
    <p:sldId id="389" r:id="rId9"/>
    <p:sldId id="390" r:id="rId10"/>
    <p:sldId id="261" r:id="rId11"/>
    <p:sldId id="307" r:id="rId12"/>
    <p:sldId id="308" r:id="rId13"/>
    <p:sldId id="309" r:id="rId14"/>
    <p:sldId id="310" r:id="rId15"/>
    <p:sldId id="311" r:id="rId16"/>
    <p:sldId id="313" r:id="rId17"/>
    <p:sldId id="271" r:id="rId18"/>
    <p:sldId id="262" r:id="rId19"/>
    <p:sldId id="263" r:id="rId20"/>
    <p:sldId id="264" r:id="rId21"/>
    <p:sldId id="272" r:id="rId22"/>
    <p:sldId id="265" r:id="rId23"/>
    <p:sldId id="266" r:id="rId24"/>
    <p:sldId id="267" r:id="rId25"/>
    <p:sldId id="268" r:id="rId26"/>
    <p:sldId id="269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270" r:id="rId36"/>
    <p:sldId id="279" r:id="rId37"/>
    <p:sldId id="289" r:id="rId38"/>
    <p:sldId id="290" r:id="rId39"/>
    <p:sldId id="291" r:id="rId40"/>
    <p:sldId id="280" r:id="rId41"/>
    <p:sldId id="281" r:id="rId42"/>
    <p:sldId id="288" r:id="rId43"/>
    <p:sldId id="292" r:id="rId44"/>
    <p:sldId id="293" r:id="rId45"/>
    <p:sldId id="380" r:id="rId46"/>
    <p:sldId id="381" r:id="rId47"/>
    <p:sldId id="282" r:id="rId48"/>
    <p:sldId id="294" r:id="rId49"/>
    <p:sldId id="338" r:id="rId50"/>
    <p:sldId id="339" r:id="rId51"/>
    <p:sldId id="284" r:id="rId52"/>
    <p:sldId id="295" r:id="rId53"/>
    <p:sldId id="296" r:id="rId54"/>
    <p:sldId id="340" r:id="rId55"/>
    <p:sldId id="342" r:id="rId56"/>
    <p:sldId id="341" r:id="rId57"/>
    <p:sldId id="298" r:id="rId58"/>
    <p:sldId id="384" r:id="rId59"/>
    <p:sldId id="371" r:id="rId60"/>
    <p:sldId id="382" r:id="rId61"/>
    <p:sldId id="383" r:id="rId62"/>
    <p:sldId id="385" r:id="rId63"/>
    <p:sldId id="386" r:id="rId64"/>
    <p:sldId id="387" r:id="rId65"/>
    <p:sldId id="343" r:id="rId66"/>
    <p:sldId id="355" r:id="rId67"/>
    <p:sldId id="357" r:id="rId68"/>
    <p:sldId id="356" r:id="rId69"/>
    <p:sldId id="358" r:id="rId70"/>
    <p:sldId id="361" r:id="rId71"/>
    <p:sldId id="359" r:id="rId72"/>
    <p:sldId id="360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28" r:id="rId82"/>
    <p:sldId id="344" r:id="rId83"/>
    <p:sldId id="345" r:id="rId84"/>
    <p:sldId id="330" r:id="rId85"/>
    <p:sldId id="346" r:id="rId86"/>
    <p:sldId id="347" r:id="rId87"/>
    <p:sldId id="348" r:id="rId88"/>
    <p:sldId id="349" r:id="rId89"/>
    <p:sldId id="350" r:id="rId90"/>
    <p:sldId id="353" r:id="rId91"/>
    <p:sldId id="351" r:id="rId92"/>
    <p:sldId id="352" r:id="rId93"/>
    <p:sldId id="354" r:id="rId94"/>
    <p:sldId id="314" r:id="rId95"/>
    <p:sldId id="315" r:id="rId96"/>
    <p:sldId id="316" r:id="rId97"/>
    <p:sldId id="317" r:id="rId98"/>
    <p:sldId id="318" r:id="rId99"/>
    <p:sldId id="319" r:id="rId100"/>
    <p:sldId id="320" r:id="rId101"/>
    <p:sldId id="321" r:id="rId102"/>
    <p:sldId id="391" r:id="rId103"/>
    <p:sldId id="392" r:id="rId104"/>
    <p:sldId id="393" r:id="rId105"/>
    <p:sldId id="394" r:id="rId106"/>
    <p:sldId id="299" r:id="rId107"/>
    <p:sldId id="300" r:id="rId108"/>
    <p:sldId id="301" r:id="rId109"/>
    <p:sldId id="306" r:id="rId110"/>
    <p:sldId id="302" r:id="rId111"/>
    <p:sldId id="303" r:id="rId112"/>
    <p:sldId id="304" r:id="rId113"/>
    <p:sldId id="305" r:id="rId114"/>
    <p:sldId id="370" r:id="rId115"/>
    <p:sldId id="277" r:id="rId1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950CE9D0-3B95-4DE3-B24F-CAF0585051A2}">
          <p14:sldIdLst>
            <p14:sldId id="256"/>
            <p14:sldId id="278"/>
            <p14:sldId id="258"/>
            <p14:sldId id="259"/>
            <p14:sldId id="260"/>
            <p14:sldId id="337"/>
            <p14:sldId id="388"/>
            <p14:sldId id="389"/>
            <p14:sldId id="390"/>
            <p14:sldId id="261"/>
            <p14:sldId id="307"/>
            <p14:sldId id="308"/>
            <p14:sldId id="309"/>
            <p14:sldId id="310"/>
            <p14:sldId id="311"/>
            <p14:sldId id="313"/>
            <p14:sldId id="271"/>
            <p14:sldId id="262"/>
            <p14:sldId id="263"/>
            <p14:sldId id="264"/>
            <p14:sldId id="272"/>
            <p14:sldId id="265"/>
            <p14:sldId id="266"/>
            <p14:sldId id="267"/>
            <p14:sldId id="268"/>
            <p14:sldId id="269"/>
          </p14:sldIdLst>
        </p14:section>
        <p14:section name="사용자_김경욱" id="{7B1EC97F-D02E-415A-960C-A2E356305E03}">
          <p14:sldIdLst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사용자_조혜련" id="{942D6710-2DEC-4CA1-B0A3-C0B2E60E57F3}">
          <p14:sldIdLst>
            <p14:sldId id="270"/>
            <p14:sldId id="279"/>
            <p14:sldId id="289"/>
            <p14:sldId id="290"/>
            <p14:sldId id="291"/>
            <p14:sldId id="280"/>
            <p14:sldId id="281"/>
            <p14:sldId id="288"/>
            <p14:sldId id="292"/>
            <p14:sldId id="293"/>
            <p14:sldId id="380"/>
            <p14:sldId id="381"/>
            <p14:sldId id="282"/>
            <p14:sldId id="294"/>
            <p14:sldId id="338"/>
            <p14:sldId id="339"/>
            <p14:sldId id="284"/>
            <p14:sldId id="295"/>
            <p14:sldId id="296"/>
            <p14:sldId id="340"/>
            <p14:sldId id="342"/>
            <p14:sldId id="341"/>
            <p14:sldId id="298"/>
            <p14:sldId id="384"/>
            <p14:sldId id="371"/>
            <p14:sldId id="382"/>
            <p14:sldId id="383"/>
            <p14:sldId id="385"/>
            <p14:sldId id="386"/>
            <p14:sldId id="387"/>
          </p14:sldIdLst>
        </p14:section>
        <p14:section name="관리자_박덕수" id="{F0F38AC2-F880-4F6B-AB27-B8035D3AFA32}">
          <p14:sldIdLst>
            <p14:sldId id="343"/>
            <p14:sldId id="355"/>
            <p14:sldId id="357"/>
            <p14:sldId id="356"/>
            <p14:sldId id="358"/>
            <p14:sldId id="361"/>
            <p14:sldId id="359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28"/>
            <p14:sldId id="344"/>
            <p14:sldId id="345"/>
            <p14:sldId id="330"/>
            <p14:sldId id="346"/>
            <p14:sldId id="347"/>
            <p14:sldId id="348"/>
            <p14:sldId id="349"/>
            <p14:sldId id="350"/>
            <p14:sldId id="353"/>
            <p14:sldId id="351"/>
            <p14:sldId id="352"/>
            <p14:sldId id="354"/>
          </p14:sldIdLst>
        </p14:section>
        <p14:section name="관리자_정성진" id="{6133BB1A-4E9A-4DEB-93E3-AF8B6CB8DA5E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91"/>
            <p14:sldId id="392"/>
            <p14:sldId id="393"/>
            <p14:sldId id="394"/>
          </p14:sldIdLst>
        </p14:section>
        <p14:section name="관리자_강훈" id="{966CD1F3-E579-4762-843C-A1A68A00DC9E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</p14:sldIdLst>
        </p14:section>
        <p14:section name="후기" id="{F6A6E405-D939-4839-BF6F-737D1E9EF095}">
          <p14:sldIdLst>
            <p14:sldId id="370"/>
            <p14:sldId id="27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orient="horz" pos="260">
          <p15:clr>
            <a:srgbClr val="A4A3A4"/>
          </p15:clr>
        </p15:guide>
        <p15:guide id="3" orient="horz" pos="2981">
          <p15:clr>
            <a:srgbClr val="A4A3A4"/>
          </p15:clr>
        </p15:guide>
        <p15:guide id="4" orient="horz" pos="1439">
          <p15:clr>
            <a:srgbClr val="A4A3A4"/>
          </p15:clr>
        </p15:guide>
        <p15:guide id="5" orient="horz" pos="486">
          <p15:clr>
            <a:srgbClr val="A4A3A4"/>
          </p15:clr>
        </p15:guide>
        <p15:guide id="6" orient="horz" pos="2255">
          <p15:clr>
            <a:srgbClr val="A4A3A4"/>
          </p15:clr>
        </p15:guide>
        <p15:guide id="7" orient="horz" pos="1801">
          <p15:clr>
            <a:srgbClr val="A4A3A4"/>
          </p15:clr>
        </p15:guide>
        <p15:guide id="8" orient="horz" pos="2618">
          <p15:clr>
            <a:srgbClr val="A4A3A4"/>
          </p15:clr>
        </p15:guide>
        <p15:guide id="9" orient="horz" pos="804">
          <p15:clr>
            <a:srgbClr val="A4A3A4"/>
          </p15:clr>
        </p15:guide>
        <p15:guide id="10" pos="1746">
          <p15:clr>
            <a:srgbClr val="A4A3A4"/>
          </p15:clr>
        </p15:guide>
        <p15:guide id="11" pos="2653">
          <p15:clr>
            <a:srgbClr val="A4A3A4"/>
          </p15:clr>
        </p15:guide>
        <p15:guide id="12" pos="5148">
          <p15:clr>
            <a:srgbClr val="A4A3A4"/>
          </p15:clr>
        </p15:guide>
        <p15:guide id="13" pos="431">
          <p15:clr>
            <a:srgbClr val="A4A3A4"/>
          </p15:clr>
        </p15:guide>
        <p15:guide id="14" pos="4876">
          <p15:clr>
            <a:srgbClr val="A4A3A4"/>
          </p15:clr>
        </p15:guide>
        <p15:guide id="15" pos="2880">
          <p15:clr>
            <a:srgbClr val="A4A3A4"/>
          </p15:clr>
        </p15:guide>
        <p15:guide id="16" pos="3515">
          <p15:clr>
            <a:srgbClr val="A4A3A4"/>
          </p15:clr>
        </p15:guide>
        <p15:guide id="17" pos="3560">
          <p15:clr>
            <a:srgbClr val="A4A3A4"/>
          </p15:clr>
        </p15:guide>
        <p15:guide id="18" pos="3787">
          <p15:clr>
            <a:srgbClr val="A4A3A4"/>
          </p15:clr>
        </p15:guide>
        <p15:guide id="19" pos="4014">
          <p15:clr>
            <a:srgbClr val="A4A3A4"/>
          </p15:clr>
        </p15:guide>
        <p15:guide id="20" pos="4468">
          <p15:clr>
            <a:srgbClr val="A4A3A4"/>
          </p15:clr>
        </p15:guide>
        <p15:guide id="21" pos="4694">
          <p15:clr>
            <a:srgbClr val="A4A3A4"/>
          </p15:clr>
        </p15:guide>
        <p15:guide id="22" pos="657">
          <p15:clr>
            <a:srgbClr val="A4A3A4"/>
          </p15:clr>
        </p15:guide>
        <p15:guide id="23" pos="1519">
          <p15:clr>
            <a:srgbClr val="A4A3A4"/>
          </p15:clr>
        </p15:guide>
        <p15:guide id="24" pos="2200">
          <p15:clr>
            <a:srgbClr val="A4A3A4"/>
          </p15:clr>
        </p15:guide>
        <p15:guide id="25" pos="3334">
          <p15:clr>
            <a:srgbClr val="A4A3A4"/>
          </p15:clr>
        </p15:guide>
        <p15:guide id="26" pos="106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63F"/>
    <a:srgbClr val="FA8224"/>
    <a:srgbClr val="F26101"/>
    <a:srgbClr val="FFFFFF"/>
    <a:srgbClr val="53AEDB"/>
    <a:srgbClr val="E3EBED"/>
    <a:srgbClr val="91BED4"/>
    <a:srgbClr val="304269"/>
    <a:srgbClr val="CE3241"/>
    <a:srgbClr val="FF5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>
      <p:cViewPr>
        <p:scale>
          <a:sx n="140" d="100"/>
          <a:sy n="140" d="100"/>
        </p:scale>
        <p:origin x="3444" y="-114"/>
      </p:cViewPr>
      <p:guideLst>
        <p:guide orient="horz" pos="1620"/>
        <p:guide orient="horz" pos="260"/>
        <p:guide orient="horz" pos="2981"/>
        <p:guide orient="horz" pos="1439"/>
        <p:guide orient="horz" pos="486"/>
        <p:guide orient="horz" pos="2255"/>
        <p:guide orient="horz" pos="1801"/>
        <p:guide orient="horz" pos="2618"/>
        <p:guide orient="horz" pos="804"/>
        <p:guide pos="1746"/>
        <p:guide pos="2653"/>
        <p:guide pos="5148"/>
        <p:guide pos="431"/>
        <p:guide pos="4876"/>
        <p:guide pos="2880"/>
        <p:guide pos="3515"/>
        <p:guide pos="3560"/>
        <p:guide pos="3787"/>
        <p:guide pos="4014"/>
        <p:guide pos="4468"/>
        <p:guide pos="4694"/>
        <p:guide pos="657"/>
        <p:guide pos="1519"/>
        <p:guide pos="2200"/>
        <p:guide pos="3334"/>
        <p:guide pos="10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22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인가구수 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1인가구수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540</c:v>
                </c:pt>
                <c:pt idx="1">
                  <c:v>562</c:v>
                </c:pt>
                <c:pt idx="2">
                  <c:v>585</c:v>
                </c:pt>
                <c:pt idx="3">
                  <c:v>615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949-4E08-B5C7-ED1DED7571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1089152"/>
        <c:axId val="18612569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1인가구비율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27.9</c:v>
                </c:pt>
                <c:pt idx="1">
                  <c:v>28.6</c:v>
                </c:pt>
                <c:pt idx="2">
                  <c:v>29.3</c:v>
                </c:pt>
                <c:pt idx="3">
                  <c:v>30.2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FA0-471C-8079-88292D519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1090688"/>
        <c:axId val="188121664"/>
      </c:lineChart>
      <c:catAx>
        <c:axId val="351089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pPr>
            <a:endParaRPr lang="ko-KR"/>
          </a:p>
        </c:txPr>
        <c:crossAx val="186125696"/>
        <c:crosses val="autoZero"/>
        <c:auto val="1"/>
        <c:lblAlgn val="ctr"/>
        <c:lblOffset val="100"/>
        <c:noMultiLvlLbl val="0"/>
      </c:catAx>
      <c:valAx>
        <c:axId val="186125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pPr>
            <a:endParaRPr lang="ko-KR"/>
          </a:p>
        </c:txPr>
        <c:crossAx val="351089152"/>
        <c:crosses val="autoZero"/>
        <c:crossBetween val="between"/>
      </c:valAx>
      <c:valAx>
        <c:axId val="18812166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solidFill>
                  <a:srgbClr val="C00000"/>
                </a:solidFill>
              </a:defRPr>
            </a:pPr>
            <a:endParaRPr lang="ko-KR"/>
          </a:p>
        </c:txPr>
        <c:crossAx val="351090688"/>
        <c:crosses val="max"/>
        <c:crossBetween val="between"/>
      </c:valAx>
      <c:catAx>
        <c:axId val="3510906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812166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62830668662432121"/>
          <c:y val="3.8507253498866328E-2"/>
          <c:w val="0.28350670270565431"/>
          <c:h val="0.16200128998012567"/>
        </c:manualLayout>
      </c:layout>
      <c:overlay val="1"/>
      <c:txPr>
        <a:bodyPr/>
        <a:lstStyle/>
        <a:p>
          <a:pPr>
            <a:defRPr sz="800">
              <a:latin typeface="맑은 고딕" panose="020B0503020000020004" pitchFamily="50" charset="-127"/>
              <a:ea typeface="맑은 고딕" panose="020B0503020000020004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0.91358</cdr:x>
      <cdr:y>0.88889</cdr:y>
    </cdr:from>
    <cdr:to>
      <cdr:x>0.9784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045025" y="2304256"/>
          <a:ext cx="216024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000" dirty="0">
              <a:solidFill>
                <a:srgbClr val="C00000"/>
              </a:solidFill>
            </a:rPr>
            <a:t>%</a:t>
          </a:r>
          <a:endParaRPr lang="ko-KR" altLang="en-US" sz="105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0.08333</cdr:y>
    </cdr:from>
    <cdr:to>
      <cdr:x>0.20064</cdr:x>
      <cdr:y>0.16667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216024"/>
          <a:ext cx="668761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700" dirty="0">
              <a:solidFill>
                <a:schemeClr val="tx1"/>
              </a:solidFill>
            </a:rPr>
            <a:t>단위 </a:t>
          </a:r>
          <a:r>
            <a:rPr lang="en-US" altLang="ko-KR" sz="700" dirty="0">
              <a:solidFill>
                <a:schemeClr val="tx1"/>
              </a:solidFill>
            </a:rPr>
            <a:t>:</a:t>
          </a:r>
          <a:r>
            <a:rPr lang="ko-KR" altLang="en-US" sz="700" dirty="0">
              <a:solidFill>
                <a:schemeClr val="tx1"/>
              </a:solidFill>
            </a:rPr>
            <a:t>만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A1D3F-68A3-453B-83E1-C13092105B04}" type="datetimeFigureOut">
              <a:rPr lang="ko-KR" altLang="en-US" smtClean="0"/>
              <a:t>2020-12-04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A6616-6D15-4E94-A855-FDD1374971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A6616-6D15-4E94-A855-FDD13749711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A6616-6D15-4E94-A855-FDD13749711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85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84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32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57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5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65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1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915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90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60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61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혼싸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321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혼싸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99F0B-BB5E-4146-AE73-2A48E1E66A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11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9612" y="1442533"/>
            <a:ext cx="6984776" cy="1129217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9612" y="1442534"/>
            <a:ext cx="6984776" cy="923330"/>
          </a:xfrm>
          <a:prstGeom prst="rect">
            <a:avLst/>
          </a:prstGeom>
          <a:solidFill>
            <a:srgbClr val="F261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혼싸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84213" y="4731990"/>
            <a:ext cx="7848600" cy="323165"/>
          </a:xfrm>
          <a:prstGeom prst="rect">
            <a:avLst/>
          </a:prstGeom>
        </p:spPr>
        <p:txBody>
          <a:bodyPr wrap="square" lIns="108000" tIns="34290" rIns="108000" bIns="3429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>
                <a:ea typeface="UhBee ZZIBA" pitchFamily="66" charset="-127"/>
              </a:rPr>
              <a:t>[ </a:t>
            </a:r>
            <a:r>
              <a:rPr lang="ko-KR" altLang="en-US" sz="1100" kern="0" dirty="0">
                <a:ea typeface="UhBee ZZIBA" pitchFamily="66" charset="-127"/>
              </a:rPr>
              <a:t>미래능력개발교육원 왕십리 </a:t>
            </a:r>
            <a:r>
              <a:rPr lang="en-US" altLang="ko-KR" sz="1100" kern="0" dirty="0">
                <a:ea typeface="UhBee ZZIBA" pitchFamily="66" charset="-127"/>
              </a:rPr>
              <a:t>] </a:t>
            </a:r>
            <a:r>
              <a:rPr lang="ko-KR" altLang="en-US" sz="1100" kern="0" dirty="0">
                <a:ea typeface="UhBee ZZIBA" pitchFamily="66" charset="-127"/>
              </a:rPr>
              <a:t>파이썬기반 빅데이터 개발자 </a:t>
            </a:r>
            <a:r>
              <a:rPr lang="en-US" altLang="ko-KR" sz="1100" kern="0" dirty="0">
                <a:ea typeface="UhBee ZZIBA" pitchFamily="66" charset="-127"/>
              </a:rPr>
              <a:t>(2020.06.04 ~ 2020.12.22)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84213" y="3921901"/>
            <a:ext cx="7848600" cy="392415"/>
          </a:xfrm>
          <a:prstGeom prst="rect">
            <a:avLst/>
          </a:prstGeom>
        </p:spPr>
        <p:txBody>
          <a:bodyPr wrap="square" lIns="108000" tIns="34290" rIns="108000" bIns="3429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ea typeface="UhBee ZZIBA" pitchFamily="66" charset="-127"/>
              </a:rPr>
              <a:t>팀장 </a:t>
            </a:r>
            <a:r>
              <a:rPr lang="en-US" altLang="ko-KR" sz="1400" kern="0" dirty="0">
                <a:ea typeface="UhBee ZZIBA" pitchFamily="66" charset="-127"/>
              </a:rPr>
              <a:t>: </a:t>
            </a:r>
            <a:r>
              <a:rPr lang="ko-KR" altLang="en-US" sz="1400" kern="0" dirty="0">
                <a:ea typeface="UhBee ZZIBA" pitchFamily="66" charset="-127"/>
              </a:rPr>
              <a:t>박덕수</a:t>
            </a:r>
            <a:endParaRPr lang="en-US" altLang="ko-KR" sz="1400" kern="0" dirty="0">
              <a:ea typeface="UhBee ZZIBA" pitchFamily="66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4213" y="4207553"/>
            <a:ext cx="7848600" cy="392415"/>
          </a:xfrm>
          <a:prstGeom prst="rect">
            <a:avLst/>
          </a:prstGeom>
        </p:spPr>
        <p:txBody>
          <a:bodyPr wrap="square" lIns="108000" tIns="34290" rIns="108000" bIns="3429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ea typeface="UhBee ZZIBA" pitchFamily="66" charset="-127"/>
              </a:rPr>
              <a:t>팀원 </a:t>
            </a:r>
            <a:r>
              <a:rPr lang="en-US" altLang="ko-KR" sz="1400" kern="0" dirty="0">
                <a:ea typeface="UhBee ZZIBA" pitchFamily="66" charset="-127"/>
              </a:rPr>
              <a:t>: </a:t>
            </a:r>
            <a:r>
              <a:rPr lang="ko-KR" altLang="en-US" sz="1400" kern="0" dirty="0">
                <a:ea typeface="UhBee ZZIBA" pitchFamily="66" charset="-127"/>
              </a:rPr>
              <a:t>강   훈</a:t>
            </a:r>
            <a:r>
              <a:rPr lang="en-US" altLang="ko-KR" sz="1400" kern="0" dirty="0">
                <a:ea typeface="UhBee ZZIBA" pitchFamily="66" charset="-127"/>
              </a:rPr>
              <a:t>, </a:t>
            </a:r>
            <a:r>
              <a:rPr lang="ko-KR" altLang="en-US" sz="1400" kern="0" dirty="0">
                <a:ea typeface="UhBee ZZIBA" pitchFamily="66" charset="-127"/>
              </a:rPr>
              <a:t>김경욱</a:t>
            </a:r>
            <a:r>
              <a:rPr lang="en-US" altLang="ko-KR" sz="1400" kern="0" dirty="0">
                <a:ea typeface="UhBee ZZIBA" pitchFamily="66" charset="-127"/>
              </a:rPr>
              <a:t>, </a:t>
            </a:r>
            <a:r>
              <a:rPr lang="ko-KR" altLang="en-US" sz="1400" kern="0" dirty="0">
                <a:ea typeface="UhBee ZZIBA" pitchFamily="66" charset="-127"/>
              </a:rPr>
              <a:t>정성진</a:t>
            </a:r>
            <a:r>
              <a:rPr lang="en-US" altLang="ko-KR" sz="1400" kern="0" dirty="0">
                <a:ea typeface="UhBee ZZIBA" pitchFamily="66" charset="-127"/>
              </a:rPr>
              <a:t>, </a:t>
            </a:r>
            <a:r>
              <a:rPr lang="ko-KR" altLang="en-US" sz="1400" kern="0" dirty="0">
                <a:ea typeface="UhBee ZZIBA" pitchFamily="66" charset="-127"/>
              </a:rPr>
              <a:t>조혜련</a:t>
            </a:r>
            <a:endParaRPr lang="en-US" altLang="ko-KR" sz="1400" kern="0" dirty="0">
              <a:ea typeface="UhBee ZZIBA" pitchFamily="66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4213" y="2624013"/>
            <a:ext cx="7848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1</a:t>
            </a:r>
            <a:r>
              <a:rPr lang="ko-KR" altLang="en-US" sz="1100" dirty="0"/>
              <a:t>인 가구를 위한 값 싸고 좋은 전자제품을 편리하게 구매할 수 있는 플랫폼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9612" y="2328793"/>
            <a:ext cx="6984776" cy="276999"/>
          </a:xfrm>
          <a:prstGeom prst="rect">
            <a:avLst/>
          </a:prstGeom>
          <a:solidFill>
            <a:srgbClr val="F261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혼자왔어</a:t>
            </a:r>
            <a:r>
              <a:rPr lang="en-US" altLang="ko-KR" sz="1200" dirty="0">
                <a:solidFill>
                  <a:schemeClr val="bg1"/>
                </a:solidFill>
              </a:rPr>
              <a:t>? </a:t>
            </a:r>
            <a:r>
              <a:rPr lang="ko-KR" altLang="en-US" sz="1200" dirty="0">
                <a:solidFill>
                  <a:schemeClr val="bg1"/>
                </a:solidFill>
              </a:rPr>
              <a:t>싸게줄게</a:t>
            </a:r>
          </a:p>
        </p:txBody>
      </p:sp>
    </p:spTree>
    <p:extLst>
      <p:ext uri="{BB962C8B-B14F-4D97-AF65-F5344CB8AC3E}">
        <p14:creationId xmlns:p14="http://schemas.microsoft.com/office/powerpoint/2010/main" val="14581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926341"/>
            <a:ext cx="7488832" cy="3693319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 dirty="0"/>
              <a:t>1. </a:t>
            </a:r>
            <a:r>
              <a:rPr lang="ko-KR" altLang="en-US" sz="1000" b="1" dirty="0"/>
              <a:t>로그인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ID, PW </a:t>
            </a:r>
            <a:r>
              <a:rPr lang="ko-KR" altLang="en-US" sz="900" dirty="0"/>
              <a:t>입력 후 로그인 </a:t>
            </a:r>
            <a:r>
              <a:rPr lang="en-US" altLang="ko-KR" sz="900" dirty="0"/>
              <a:t>(</a:t>
            </a:r>
            <a:r>
              <a:rPr lang="ko-KR" altLang="en-US" sz="900" dirty="0"/>
              <a:t>일치 시 접속</a:t>
            </a:r>
            <a:r>
              <a:rPr lang="en-US" altLang="ko-KR" sz="900" dirty="0"/>
              <a:t>) /  ID, PW </a:t>
            </a:r>
            <a:r>
              <a:rPr lang="ko-KR" altLang="en-US" sz="900" dirty="0"/>
              <a:t>찾기 기능 가능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dirty="0"/>
              <a:t>ID </a:t>
            </a:r>
            <a:r>
              <a:rPr lang="ko-KR" altLang="en-US" sz="900" dirty="0"/>
              <a:t>찾을 때 입력 받을 값 </a:t>
            </a:r>
            <a:r>
              <a:rPr lang="en-US" altLang="ko-KR" sz="900" dirty="0"/>
              <a:t>: </a:t>
            </a:r>
            <a:r>
              <a:rPr lang="ko-KR" altLang="en-US" sz="900" dirty="0"/>
              <a:t>이름</a:t>
            </a:r>
            <a:r>
              <a:rPr lang="en-US" altLang="ko-KR" sz="900" dirty="0"/>
              <a:t>, </a:t>
            </a:r>
            <a:r>
              <a:rPr lang="ko-KR" altLang="en-US" sz="900" dirty="0"/>
              <a:t>이메일 화면에 </a:t>
            </a:r>
            <a:r>
              <a:rPr lang="en-US" altLang="ko-KR" sz="900" dirty="0"/>
              <a:t>ID </a:t>
            </a:r>
            <a:r>
              <a:rPr lang="ko-KR" altLang="en-US" sz="900" dirty="0"/>
              <a:t>표시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dirty="0"/>
              <a:t>PW </a:t>
            </a:r>
            <a:r>
              <a:rPr lang="ko-KR" altLang="en-US" sz="900" dirty="0" smtClean="0"/>
              <a:t>찾</a:t>
            </a:r>
            <a:r>
              <a:rPr lang="ko-KR" altLang="en-US" sz="900" dirty="0"/>
              <a:t>을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때 </a:t>
            </a:r>
            <a:r>
              <a:rPr lang="ko-KR" altLang="en-US" sz="900" dirty="0" smtClean="0"/>
              <a:t>입력 받을 값 </a:t>
            </a:r>
            <a:r>
              <a:rPr lang="en-US" altLang="ko-KR" sz="900" dirty="0" smtClean="0"/>
              <a:t>: ID</a:t>
            </a:r>
            <a:r>
              <a:rPr lang="ko-KR" altLang="en-US" sz="900" dirty="0" smtClean="0"/>
              <a:t>와 </a:t>
            </a:r>
            <a:r>
              <a:rPr lang="ko-KR" altLang="en-US" sz="900" dirty="0" err="1" smtClean="0"/>
              <a:t>이메일을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입력받고</a:t>
            </a:r>
            <a:r>
              <a:rPr lang="ko-KR" altLang="en-US" sz="900" dirty="0" smtClean="0"/>
              <a:t> 화면에 </a:t>
            </a:r>
            <a:r>
              <a:rPr lang="en-US" altLang="ko-KR" sz="900" dirty="0" smtClean="0"/>
              <a:t>PW </a:t>
            </a:r>
            <a:r>
              <a:rPr lang="ko-KR" altLang="en-US" sz="900" dirty="0" smtClean="0"/>
              <a:t>표</a:t>
            </a:r>
            <a:r>
              <a:rPr lang="ko-KR" altLang="en-US" sz="900" dirty="0"/>
              <a:t>시</a:t>
            </a:r>
            <a:endParaRPr lang="ko-KR" altLang="en-US" sz="900" dirty="0"/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로그인 성공 시 쇼핑몰 기능</a:t>
            </a:r>
            <a:r>
              <a:rPr lang="en-US" altLang="ko-KR" sz="900" dirty="0"/>
              <a:t>, </a:t>
            </a:r>
            <a:r>
              <a:rPr lang="ko-KR" altLang="en-US" sz="900" dirty="0"/>
              <a:t>사용 가능</a:t>
            </a:r>
            <a:endParaRPr lang="en-US" altLang="ko-KR" sz="900" dirty="0"/>
          </a:p>
          <a:p>
            <a:pPr fontAlgn="base">
              <a:lnSpc>
                <a:spcPct val="150000"/>
              </a:lnSpc>
            </a:pP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en-US" altLang="ko-KR" sz="1000" b="1" dirty="0"/>
              <a:t>2. </a:t>
            </a:r>
            <a:r>
              <a:rPr lang="ko-KR" altLang="en-US" sz="1000" b="1" dirty="0"/>
              <a:t>회원가입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약관 동의 및 개인 정보 수집</a:t>
            </a:r>
            <a:r>
              <a:rPr lang="en-US" altLang="ko-KR" sz="900" dirty="0"/>
              <a:t>, </a:t>
            </a:r>
            <a:r>
              <a:rPr lang="ko-KR" altLang="en-US" sz="900" dirty="0"/>
              <a:t>전자금융서비스에 필수 체크 후 가입이 가능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/>
              <a:t>이용 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 정보 수집에 관한 법률</a:t>
            </a:r>
            <a:r>
              <a:rPr lang="en-US" altLang="ko-KR" sz="900" dirty="0"/>
              <a:t>, </a:t>
            </a:r>
            <a:r>
              <a:rPr lang="ko-KR" altLang="en-US" sz="900" dirty="0"/>
              <a:t>환불규정 </a:t>
            </a:r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/>
              <a:t>개인정보의 제</a:t>
            </a:r>
            <a:r>
              <a:rPr lang="en-US" altLang="ko-KR" sz="900" dirty="0"/>
              <a:t>3</a:t>
            </a:r>
            <a:r>
              <a:rPr lang="ko-KR" altLang="en-US" sz="900" dirty="0"/>
              <a:t>자 제공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수집 및 이용</a:t>
            </a:r>
            <a:r>
              <a:rPr lang="en-US" altLang="ko-KR" sz="900" dirty="0"/>
              <a:t>, </a:t>
            </a:r>
            <a:r>
              <a:rPr lang="ko-KR" altLang="en-US" sz="900" dirty="0"/>
              <a:t>쇼핑 이메일</a:t>
            </a:r>
            <a:r>
              <a:rPr lang="en-US" altLang="ko-KR" sz="900" dirty="0"/>
              <a:t>/SNS </a:t>
            </a:r>
            <a:r>
              <a:rPr lang="ko-KR" altLang="en-US" sz="900" dirty="0"/>
              <a:t>수신 </a:t>
            </a:r>
            <a:r>
              <a:rPr lang="en-US" altLang="ko-KR" sz="900" dirty="0"/>
              <a:t>(</a:t>
            </a:r>
            <a:r>
              <a:rPr lang="ko-KR" altLang="en-US" sz="900" dirty="0"/>
              <a:t>선택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/>
              <a:t>전체동의</a:t>
            </a:r>
            <a:r>
              <a:rPr lang="en-US" altLang="ko-KR" sz="900" dirty="0"/>
              <a:t>/</a:t>
            </a:r>
            <a:r>
              <a:rPr lang="ko-KR" altLang="en-US" sz="900" dirty="0"/>
              <a:t>필수항목 전체</a:t>
            </a:r>
            <a:r>
              <a:rPr lang="en-US" altLang="ko-KR" sz="900" dirty="0"/>
              <a:t>/</a:t>
            </a:r>
            <a:r>
              <a:rPr lang="ko-KR" altLang="en-US" sz="900" dirty="0"/>
              <a:t>선택항목 동의 체크박스를 만든다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ID : </a:t>
            </a:r>
            <a:r>
              <a:rPr lang="ko-KR" altLang="en-US" sz="900" dirty="0"/>
              <a:t>영문</a:t>
            </a:r>
            <a:r>
              <a:rPr lang="en-US" altLang="ko-KR" sz="900" dirty="0"/>
              <a:t>, </a:t>
            </a:r>
            <a:r>
              <a:rPr lang="ko-KR" altLang="en-US" sz="900" dirty="0"/>
              <a:t>숫자 </a:t>
            </a:r>
            <a:r>
              <a:rPr lang="en-US" altLang="ko-KR" sz="900" dirty="0"/>
              <a:t>6~18</a:t>
            </a:r>
            <a:r>
              <a:rPr lang="ko-KR" altLang="en-US" sz="900" dirty="0"/>
              <a:t>자 제한</a:t>
            </a:r>
            <a:r>
              <a:rPr lang="en-US" altLang="ko-KR" sz="900" dirty="0"/>
              <a:t>(</a:t>
            </a:r>
            <a:r>
              <a:rPr lang="ko-KR" altLang="en-US" sz="900" dirty="0"/>
              <a:t>중복 확인 진행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PW : </a:t>
            </a:r>
            <a:r>
              <a:rPr lang="ko-KR" altLang="en-US" sz="900" dirty="0"/>
              <a:t>영어</a:t>
            </a:r>
            <a:r>
              <a:rPr lang="en-US" altLang="ko-KR" sz="900" dirty="0"/>
              <a:t>/ </a:t>
            </a:r>
            <a:r>
              <a:rPr lang="ko-KR" altLang="en-US" sz="900" dirty="0"/>
              <a:t>숫자</a:t>
            </a:r>
            <a:r>
              <a:rPr lang="en-US" altLang="ko-KR" sz="900" dirty="0"/>
              <a:t>/</a:t>
            </a:r>
            <a:r>
              <a:rPr lang="ko-KR" altLang="en-US" sz="900" dirty="0"/>
              <a:t>특수 문자</a:t>
            </a:r>
            <a:r>
              <a:rPr lang="en-US" altLang="ko-KR" sz="900" dirty="0"/>
              <a:t>(!@#$%^&amp;*) </a:t>
            </a:r>
            <a:r>
              <a:rPr lang="ko-KR" altLang="en-US" sz="900" dirty="0"/>
              <a:t>사용 가능 </a:t>
            </a:r>
            <a:r>
              <a:rPr lang="en-US" altLang="ko-KR" sz="900" dirty="0"/>
              <a:t>(6~15</a:t>
            </a:r>
            <a:r>
              <a:rPr lang="ko-KR" altLang="en-US" sz="900" dirty="0"/>
              <a:t>자</a:t>
            </a:r>
            <a:r>
              <a:rPr lang="en-US" altLang="ko-KR" sz="900" dirty="0"/>
              <a:t>) (</a:t>
            </a:r>
            <a:r>
              <a:rPr lang="ko-KR" altLang="en-US" sz="900" dirty="0"/>
              <a:t>비밀번호 확인 검사 실행</a:t>
            </a:r>
            <a:r>
              <a:rPr lang="en-US" altLang="ko-KR" sz="900" dirty="0"/>
              <a:t>) / PW </a:t>
            </a:r>
            <a:r>
              <a:rPr lang="ko-KR" altLang="en-US" sz="900" dirty="0"/>
              <a:t>암호화 처리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이름 </a:t>
            </a:r>
            <a:r>
              <a:rPr lang="en-US" altLang="ko-KR" sz="900" dirty="0"/>
              <a:t>: </a:t>
            </a:r>
            <a:r>
              <a:rPr lang="ko-KR" altLang="en-US" sz="900" dirty="0"/>
              <a:t>한글입력</a:t>
            </a:r>
            <a:r>
              <a:rPr lang="en-US" altLang="ko-KR" sz="900" dirty="0"/>
              <a:t>, 2 ~ 20</a:t>
            </a:r>
            <a:r>
              <a:rPr lang="ko-KR" altLang="en-US" sz="900" dirty="0"/>
              <a:t>자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휴대전화 </a:t>
            </a:r>
            <a:r>
              <a:rPr lang="en-US" altLang="ko-KR" sz="900" dirty="0"/>
              <a:t>: (-) </a:t>
            </a:r>
            <a:r>
              <a:rPr lang="ko-KR" altLang="en-US" sz="900" dirty="0"/>
              <a:t>제외한 번호 </a:t>
            </a:r>
            <a:r>
              <a:rPr lang="en-US" altLang="ko-KR" sz="900" dirty="0"/>
              <a:t>11</a:t>
            </a:r>
            <a:r>
              <a:rPr lang="ko-KR" altLang="en-US" sz="900" dirty="0"/>
              <a:t>자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이메일 </a:t>
            </a:r>
            <a:r>
              <a:rPr lang="en-US" altLang="ko-KR" sz="900" dirty="0"/>
              <a:t>: @</a:t>
            </a:r>
            <a:r>
              <a:rPr lang="ko-KR" altLang="en-US" sz="900" dirty="0"/>
              <a:t>을 포함한 이메일 형식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회원가입 완료 시 나의 상태가 ‘로그아웃’으로 변경되며 메인 </a:t>
            </a:r>
            <a:r>
              <a:rPr lang="ko-KR" altLang="en-US" sz="900" dirty="0" err="1"/>
              <a:t>메이지로</a:t>
            </a:r>
            <a:r>
              <a:rPr lang="ko-KR" altLang="en-US" sz="900" dirty="0"/>
              <a:t> 이동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1452E44-04F1-49F3-99E4-91D30DB5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CF2F54-049B-48DD-830E-6EA06B2D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D91937-C7B1-4233-BA7E-3B73E827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6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물품정보수정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1600" y="1021690"/>
            <a:ext cx="6696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물품변경은 가격</a:t>
            </a:r>
            <a:r>
              <a:rPr lang="en-US" altLang="ko-KR" sz="1050" dirty="0"/>
              <a:t>, </a:t>
            </a:r>
            <a:r>
              <a:rPr lang="ko-KR" altLang="en-US" sz="1050" dirty="0"/>
              <a:t>재고</a:t>
            </a:r>
            <a:r>
              <a:rPr lang="en-US" altLang="ko-KR" sz="1050" dirty="0"/>
              <a:t>, </a:t>
            </a:r>
            <a:r>
              <a:rPr lang="ko-KR" altLang="en-US" sz="1050" dirty="0"/>
              <a:t>제품설명만 변경 할 수 있고 그 이외 항목은 해당 물품의 기존정보를 보여준다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31" y="1419622"/>
            <a:ext cx="5871680" cy="309700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668344" y="2571750"/>
            <a:ext cx="273837" cy="25795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4958686" y="2571750"/>
            <a:ext cx="25651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491880" y="4227934"/>
            <a:ext cx="4031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523811" y="2571750"/>
            <a:ext cx="0" cy="1656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958686" y="2571750"/>
            <a:ext cx="0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491880" y="3147814"/>
            <a:ext cx="14668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491880" y="3147814"/>
            <a:ext cx="0" cy="10801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37582" y="984540"/>
            <a:ext cx="273837" cy="25795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7307634-FFCE-402B-BF2C-43E49A7F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A2CAC50-E332-495D-8DCF-CF8E40F2C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22A126A0-FB61-43F3-B054-2BD2F303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물품목록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04" y="1347614"/>
            <a:ext cx="5761341" cy="1669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60" y="3075806"/>
            <a:ext cx="4841895" cy="15667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1021690"/>
            <a:ext cx="6696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물품관리 페이지에서 해당품목의 </a:t>
            </a:r>
            <a:r>
              <a:rPr lang="en-US" altLang="ko-KR" sz="1050" dirty="0"/>
              <a:t>id</a:t>
            </a:r>
            <a:r>
              <a:rPr lang="ko-KR" altLang="en-US" sz="1050" dirty="0"/>
              <a:t>값을 받아 물품을 수정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87C4263-FCCB-47F9-BE9C-E42C48C8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5B4168B-66B5-4BA2-9EFA-CD3A0EF4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6E125550-254E-4E85-A51D-3252CED7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주문관리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1600" y="1021690"/>
            <a:ext cx="6696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모든 물품을 물품번호</a:t>
            </a:r>
            <a:r>
              <a:rPr lang="en-US" altLang="ko-KR" sz="1050" dirty="0"/>
              <a:t>, </a:t>
            </a:r>
            <a:r>
              <a:rPr lang="ko-KR" altLang="en-US" sz="1050" dirty="0"/>
              <a:t>카테고리</a:t>
            </a:r>
            <a:r>
              <a:rPr lang="en-US" altLang="ko-KR" sz="1050" dirty="0"/>
              <a:t>, </a:t>
            </a:r>
            <a:r>
              <a:rPr lang="ko-KR" altLang="en-US" sz="1050" dirty="0"/>
              <a:t>물품이름</a:t>
            </a:r>
            <a:r>
              <a:rPr lang="en-US" altLang="ko-KR" sz="1050" dirty="0"/>
              <a:t>, </a:t>
            </a:r>
            <a:r>
              <a:rPr lang="ko-KR" altLang="en-US" sz="1050" dirty="0"/>
              <a:t>브랜드</a:t>
            </a:r>
            <a:r>
              <a:rPr lang="en-US" altLang="ko-KR" sz="1050" dirty="0"/>
              <a:t>, </a:t>
            </a:r>
            <a:r>
              <a:rPr lang="ko-KR" altLang="en-US" sz="1050" dirty="0"/>
              <a:t>물품가격</a:t>
            </a:r>
            <a:r>
              <a:rPr lang="en-US" altLang="ko-KR" sz="1050" dirty="0"/>
              <a:t>, </a:t>
            </a:r>
            <a:r>
              <a:rPr lang="ko-KR" altLang="en-US" sz="1050" dirty="0"/>
              <a:t>재고</a:t>
            </a:r>
            <a:r>
              <a:rPr lang="en-US" altLang="ko-KR" sz="1050" dirty="0"/>
              <a:t>, </a:t>
            </a:r>
            <a:r>
              <a:rPr lang="ko-KR" altLang="en-US" sz="1050" dirty="0"/>
              <a:t>물품삭제버튼 순서로 출력한다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6" y="1292904"/>
            <a:ext cx="7546413" cy="25576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131841" y="2139702"/>
            <a:ext cx="1008112" cy="1504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47664" y="1610563"/>
            <a:ext cx="1584177" cy="13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84561" y="1434966"/>
            <a:ext cx="248943" cy="19346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3007369" y="1942296"/>
            <a:ext cx="248943" cy="19346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24237" y="4248310"/>
            <a:ext cx="6800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물품이름을 </a:t>
            </a:r>
            <a:r>
              <a:rPr lang="ko-KR" altLang="en-US" sz="1050" dirty="0" err="1"/>
              <a:t>눌렀을때</a:t>
            </a:r>
            <a:r>
              <a:rPr lang="ko-KR" altLang="en-US" sz="1050" dirty="0"/>
              <a:t> 해당 주문의 수정페이지로 이동한다</a:t>
            </a:r>
            <a:r>
              <a:rPr lang="en-US" altLang="ko-KR" sz="1050" dirty="0"/>
              <a:t>.</a:t>
            </a:r>
            <a:r>
              <a:rPr lang="ko-KR" altLang="en-US" sz="105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94880" y="3975260"/>
            <a:ext cx="7193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배송 상태버튼을 </a:t>
            </a:r>
            <a:r>
              <a:rPr lang="ko-KR" altLang="en-US" sz="1050" dirty="0" err="1"/>
              <a:t>누를시</a:t>
            </a:r>
            <a:r>
              <a:rPr lang="ko-KR" altLang="en-US" sz="1050" dirty="0"/>
              <a:t> 해당 배송 상태의 </a:t>
            </a:r>
            <a:r>
              <a:rPr lang="ko-KR" altLang="en-US" sz="1050" dirty="0" err="1"/>
              <a:t>주문인것을</a:t>
            </a:r>
            <a:r>
              <a:rPr lang="ko-KR" altLang="en-US" sz="1050" dirty="0"/>
              <a:t> 모두 출력한다</a:t>
            </a:r>
            <a:r>
              <a:rPr lang="en-US" altLang="ko-KR" sz="1050" dirty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20626" y="3972923"/>
            <a:ext cx="248943" cy="19346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1020626" y="4260206"/>
            <a:ext cx="248943" cy="19346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혼싸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주문관리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1600" y="1021690"/>
            <a:ext cx="6696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배송상태를 </a:t>
            </a:r>
            <a:r>
              <a:rPr lang="ko-KR" altLang="en-US" sz="1050" dirty="0" err="1"/>
              <a:t>선택할시</a:t>
            </a:r>
            <a:r>
              <a:rPr lang="ko-KR" altLang="en-US" sz="1050" dirty="0"/>
              <a:t> 배송상태에 맞는 주문만 출력한다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306121"/>
            <a:ext cx="3359291" cy="2860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28" y="1306121"/>
            <a:ext cx="3183743" cy="28609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643463" y="3133328"/>
            <a:ext cx="2878508" cy="13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31425" y="3028199"/>
            <a:ext cx="273837" cy="25795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0141" y="4227934"/>
            <a:ext cx="6696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주문한 물품이름을 </a:t>
            </a:r>
            <a:r>
              <a:rPr lang="ko-KR" altLang="en-US" sz="1050" dirty="0" err="1"/>
              <a:t>선택할시</a:t>
            </a:r>
            <a:r>
              <a:rPr lang="ko-KR" altLang="en-US" sz="1050" dirty="0"/>
              <a:t> 해당 주문의 수정페이지로 이동한다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9" name="직사각형 18"/>
          <p:cNvSpPr/>
          <p:nvPr/>
        </p:nvSpPr>
        <p:spPr>
          <a:xfrm>
            <a:off x="1080001" y="4173315"/>
            <a:ext cx="273837" cy="25795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파이썬기반빅데이터개발자</a:t>
            </a:r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혼싸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99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주문관리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1600" y="1021690"/>
            <a:ext cx="669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주문수정은 </a:t>
            </a:r>
            <a:r>
              <a:rPr lang="ko-KR" altLang="en-US" sz="1050" dirty="0" err="1"/>
              <a:t>택배사</a:t>
            </a:r>
            <a:r>
              <a:rPr lang="en-US" altLang="ko-KR" sz="1050" dirty="0"/>
              <a:t>, </a:t>
            </a:r>
            <a:r>
              <a:rPr lang="ko-KR" altLang="en-US" sz="1050" dirty="0"/>
              <a:t>송장번호</a:t>
            </a:r>
            <a:r>
              <a:rPr lang="en-US" altLang="ko-KR" sz="1050" dirty="0"/>
              <a:t>, </a:t>
            </a:r>
            <a:r>
              <a:rPr lang="ko-KR" altLang="en-US" sz="1050" dirty="0"/>
              <a:t>결제상태</a:t>
            </a:r>
            <a:r>
              <a:rPr lang="en-US" altLang="ko-KR" sz="1050" dirty="0"/>
              <a:t>, </a:t>
            </a:r>
            <a:r>
              <a:rPr lang="ko-KR" altLang="en-US" sz="1050" dirty="0"/>
              <a:t>배송상태를 변경 할 수 있고 그 이외 항목은 해당 물품의 기존정보를 보여준다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99088"/>
            <a:ext cx="6900474" cy="207796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혼싸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76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주문관리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3" y="936646"/>
            <a:ext cx="3848843" cy="1420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1" y="2427734"/>
            <a:ext cx="4637403" cy="2160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0706" y="1078126"/>
            <a:ext cx="2709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변경을 </a:t>
            </a:r>
            <a:r>
              <a:rPr lang="ko-KR" altLang="en-US" sz="1050" dirty="0" err="1"/>
              <a:t>완료할시</a:t>
            </a:r>
            <a:r>
              <a:rPr lang="ko-KR" altLang="en-US" sz="1050" dirty="0"/>
              <a:t> 다시 주문관리페이지로 이동한다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파이썬기반빅데이터개발자</a:t>
            </a:r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혼싸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6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회원관리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  훈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755578" y="1076603"/>
            <a:ext cx="2016222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50" dirty="0"/>
              <a:t>요구사항에 따라 회원가입을 하면 목록에 나오게 한다</a:t>
            </a:r>
            <a:r>
              <a:rPr lang="en-US" altLang="ko-KR" sz="1050" dirty="0"/>
              <a:t>. </a:t>
            </a:r>
            <a:r>
              <a:rPr lang="ko-KR" altLang="en-US" sz="1050" dirty="0"/>
              <a:t>회원등급은 </a:t>
            </a:r>
            <a:r>
              <a:rPr lang="en-US" altLang="ko-KR" sz="1050" dirty="0"/>
              <a:t>VIP/VVIP/VVVIP 3</a:t>
            </a:r>
            <a:r>
              <a:rPr lang="ko-KR" altLang="en-US" sz="1050" dirty="0"/>
              <a:t>가지로 나눠진다</a:t>
            </a:r>
            <a:r>
              <a:rPr lang="en-US" altLang="ko-KR" sz="1050" dirty="0"/>
              <a:t>.</a:t>
            </a:r>
          </a:p>
          <a:p>
            <a:pPr fontAlgn="base"/>
            <a:endParaRPr lang="ko-KR" altLang="en-US" sz="1050" dirty="0"/>
          </a:p>
          <a:p>
            <a:pPr fontAlgn="base"/>
            <a:r>
              <a:rPr lang="en-US" altLang="ko-KR" sz="1050" dirty="0"/>
              <a:t>1) </a:t>
            </a:r>
            <a:r>
              <a:rPr lang="ko-KR" altLang="en-US" sz="1050" dirty="0"/>
              <a:t>회원 검색에 </a:t>
            </a:r>
            <a:r>
              <a:rPr lang="ko-KR" altLang="en-US" sz="1050" dirty="0" err="1"/>
              <a:t>콤보박스</a:t>
            </a:r>
            <a:r>
              <a:rPr lang="ko-KR" altLang="en-US" sz="1050" dirty="0"/>
              <a:t> 안에 전체</a:t>
            </a:r>
            <a:r>
              <a:rPr lang="en-US" altLang="ko-KR" sz="1050" dirty="0"/>
              <a:t>, </a:t>
            </a:r>
            <a:r>
              <a:rPr lang="ko-KR" altLang="en-US" sz="1050" dirty="0"/>
              <a:t>등급</a:t>
            </a:r>
            <a:r>
              <a:rPr lang="en-US" altLang="ko-KR" sz="1050" dirty="0"/>
              <a:t>, </a:t>
            </a:r>
            <a:r>
              <a:rPr lang="ko-KR" altLang="en-US" sz="1050" dirty="0"/>
              <a:t>이름</a:t>
            </a:r>
            <a:r>
              <a:rPr lang="en-US" altLang="ko-KR" sz="1050" dirty="0"/>
              <a:t>, </a:t>
            </a:r>
            <a:r>
              <a:rPr lang="ko-KR" altLang="en-US" sz="1050" dirty="0"/>
              <a:t>아이디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이메일</a:t>
            </a:r>
            <a:r>
              <a:rPr lang="en-US" altLang="ko-KR" sz="1050" dirty="0"/>
              <a:t>, </a:t>
            </a:r>
            <a:r>
              <a:rPr lang="ko-KR" altLang="en-US" sz="1050" dirty="0"/>
              <a:t>휴대폰번호</a:t>
            </a:r>
            <a:r>
              <a:rPr lang="en-US" altLang="ko-KR" sz="1050" dirty="0"/>
              <a:t>, </a:t>
            </a:r>
            <a:r>
              <a:rPr lang="ko-KR" altLang="en-US" sz="1050" dirty="0"/>
              <a:t>가입일 중에 하나를 선택하고 검색박스에 단어를 입력하면 해당 요소에 포함된 단어를 회원목록에 출력이 된다</a:t>
            </a:r>
            <a:r>
              <a:rPr lang="en-US" altLang="ko-KR" sz="1050" dirty="0"/>
              <a:t>.</a:t>
            </a:r>
          </a:p>
          <a:p>
            <a:pPr fontAlgn="base"/>
            <a:endParaRPr lang="ko-KR" altLang="en-US" sz="1050" dirty="0"/>
          </a:p>
          <a:p>
            <a:pPr fontAlgn="base"/>
            <a:r>
              <a:rPr lang="en-US" altLang="ko-KR" sz="1050" dirty="0"/>
              <a:t>2) </a:t>
            </a:r>
            <a:r>
              <a:rPr lang="ko-KR" altLang="en-US" sz="1050" dirty="0"/>
              <a:t>회원 정보에서 회원의 아이디를 누를 경우 회원 정보 수정 창으로 이동된다</a:t>
            </a:r>
            <a:r>
              <a:rPr lang="en-US" altLang="ko-KR" sz="1050" dirty="0"/>
              <a:t>.</a:t>
            </a:r>
          </a:p>
          <a:p>
            <a:pPr fontAlgn="base"/>
            <a:endParaRPr lang="ko-KR" altLang="en-US" sz="1050" dirty="0"/>
          </a:p>
          <a:p>
            <a:pPr fontAlgn="base"/>
            <a:r>
              <a:rPr lang="en-US" altLang="ko-KR" sz="1050" dirty="0"/>
              <a:t>3) </a:t>
            </a:r>
            <a:r>
              <a:rPr lang="ko-KR" altLang="en-US" sz="1050" dirty="0"/>
              <a:t>한 페이지 당 </a:t>
            </a:r>
            <a:r>
              <a:rPr lang="en-US" altLang="ko-KR" sz="1050" dirty="0"/>
              <a:t>10</a:t>
            </a:r>
            <a:r>
              <a:rPr lang="ko-KR" altLang="en-US" sz="1050" dirty="0"/>
              <a:t>개의 회원 정보들을 볼 수 있으며 </a:t>
            </a:r>
            <a:r>
              <a:rPr lang="en-US" altLang="ko-KR" sz="1050" dirty="0"/>
              <a:t>10</a:t>
            </a:r>
            <a:r>
              <a:rPr lang="ko-KR" altLang="en-US" sz="1050" dirty="0"/>
              <a:t>개 이상 의 회원정보가 있을 경우 페이지 수가 증가한다</a:t>
            </a:r>
            <a:r>
              <a:rPr lang="en-US" altLang="ko-KR" sz="1050" dirty="0"/>
              <a:t>. </a:t>
            </a:r>
            <a:endParaRPr lang="ko-KR" altLang="en-US" sz="1050" dirty="0"/>
          </a:p>
        </p:txBody>
      </p:sp>
      <p:pic>
        <p:nvPicPr>
          <p:cNvPr id="66" name="Picture 2" descr="C:\Users\mrhi6\Desktop\팀프로젝트\projectimg\회원관리_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79662"/>
            <a:ext cx="5688631" cy="26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3995937" y="2211710"/>
            <a:ext cx="86409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564603" y="2979988"/>
            <a:ext cx="295430" cy="8158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4744009" y="2073042"/>
            <a:ext cx="72008" cy="1440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4774685" y="2835972"/>
            <a:ext cx="72008" cy="1440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81487" y="1826821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17491" y="2589751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464301" y="3767023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01" y="493970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>
            <a:stCxn id="75" idx="3"/>
          </p:cNvCxnSpPr>
          <p:nvPr/>
        </p:nvCxnSpPr>
        <p:spPr>
          <a:xfrm>
            <a:off x="3722705" y="3890134"/>
            <a:ext cx="201223" cy="4976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50572C5-09A3-40CE-8AD3-87AE6039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1498589C-2F15-4BDA-B247-168674A5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xmlns="" id="{66ED22AD-5BB0-4CF7-A2D0-DA5CB3AC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86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회원관리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  훈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01" y="493970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mrhi6\Desktop\팀프로젝트\projectimg\회원관리_페이지_뷰코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69" y="987574"/>
            <a:ext cx="2561985" cy="18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mrhi6\Desktop\팀프로젝트\projectimg\회원관리_페이지_html코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49" y="987574"/>
            <a:ext cx="2843839" cy="225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206069" y="1563639"/>
            <a:ext cx="2561985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12482" y="1419622"/>
            <a:ext cx="2142386" cy="8504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15" idx="1"/>
          </p:cNvCxnSpPr>
          <p:nvPr/>
        </p:nvCxnSpPr>
        <p:spPr>
          <a:xfrm flipV="1">
            <a:off x="3768054" y="1844870"/>
            <a:ext cx="1044428" cy="1868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C:\Users\mrhi6\Desktop\팀프로젝트\projectimg\회원관리_페이지_html코드_paginat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0" y="3107880"/>
            <a:ext cx="2360756" cy="15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73373" y="3267753"/>
            <a:ext cx="2362523" cy="133897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375756" y="2787774"/>
            <a:ext cx="0" cy="3201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95936" y="1737604"/>
            <a:ext cx="258404" cy="20348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7532" y="3138599"/>
            <a:ext cx="258404" cy="20348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15221" y="3579862"/>
            <a:ext cx="2073003" cy="534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1) </a:t>
            </a:r>
            <a:r>
              <a:rPr lang="ko-KR" altLang="en-US" sz="1200" dirty="0"/>
              <a:t>회원검색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콤보박스</a:t>
            </a:r>
            <a:r>
              <a:rPr lang="ko-KR" altLang="en-US" sz="1200" dirty="0"/>
              <a:t>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2) </a:t>
            </a:r>
            <a:r>
              <a:rPr lang="ko-KR" altLang="en-US" sz="1200" dirty="0"/>
              <a:t>회원목록 페이지 수 기능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06069" y="2499742"/>
            <a:ext cx="2561985" cy="29658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AC85631-AE41-4772-9F99-30F4C498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F608535-0973-459A-950C-22C799C70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F7D303F-2224-4B95-BD64-D266EEC3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회원정보 수정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  훈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01" y="493970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38869" y="987574"/>
            <a:ext cx="6546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sz="1200" dirty="0"/>
              <a:t>1) </a:t>
            </a:r>
            <a:r>
              <a:rPr lang="ko-KR" altLang="en-US" sz="1200" dirty="0"/>
              <a:t>해당 회원 정보를 수정 창에 가져온다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콤보박스를</a:t>
            </a:r>
            <a:r>
              <a:rPr lang="ko-KR" altLang="en-US" sz="1200" dirty="0"/>
              <a:t> 이용해 회원 등급을 ‘</a:t>
            </a:r>
            <a:r>
              <a:rPr lang="en-US" altLang="ko-KR" sz="1200" dirty="0"/>
              <a:t>VIP’, ‘VVIP’, ‘VVVIP’ </a:t>
            </a:r>
            <a:r>
              <a:rPr lang="ko-KR" altLang="en-US" sz="1200" dirty="0"/>
              <a:t>중 하나를 선택하고 수정 버튼을 누르면 선택한 등급으로 저장이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3" name="Picture 2" descr="C:\Users\mrhi6\Desktop\팀프로젝트\projectimg\회원정보수정_페이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13" y="1503534"/>
            <a:ext cx="6583305" cy="311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259632" y="2061588"/>
            <a:ext cx="912880" cy="1959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683832" y="2264148"/>
            <a:ext cx="72008" cy="1309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90634" y="2395072"/>
            <a:ext cx="258404" cy="2238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854FCF8-8D39-49B7-B3BE-6F857877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BC34D0-C3D7-4E71-B528-564B99C3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66E085FC-3DDD-47E2-9B10-A949FC73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회원정보 수정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  훈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01" y="493970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C:\Users\mrhi6\Desktop\팀프로젝트\projectimg\회원정보수정_페이지_view_py코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23" y="1236184"/>
            <a:ext cx="3110120" cy="165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rhi6\Desktop\팀프로젝트\projectimg\회원정보수정_페이지_html코드_combobo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36184"/>
            <a:ext cx="3339835" cy="31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43608" y="2102367"/>
            <a:ext cx="2448272" cy="35165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355976" y="1434862"/>
            <a:ext cx="3339835" cy="226140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3"/>
            <a:endCxn id="20" idx="1"/>
          </p:cNvCxnSpPr>
          <p:nvPr/>
        </p:nvCxnSpPr>
        <p:spPr>
          <a:xfrm>
            <a:off x="3491880" y="2278195"/>
            <a:ext cx="864096" cy="28737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63888" y="2048791"/>
            <a:ext cx="258404" cy="20348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123" y="3093903"/>
            <a:ext cx="2143536" cy="228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1) </a:t>
            </a:r>
            <a:r>
              <a:rPr lang="ko-KR" altLang="en-US" sz="1200" dirty="0"/>
              <a:t>회원정보 </a:t>
            </a:r>
            <a:r>
              <a:rPr lang="en-US" altLang="ko-KR" sz="1200" dirty="0"/>
              <a:t>‘</a:t>
            </a:r>
            <a:r>
              <a:rPr lang="ko-KR" altLang="en-US" sz="1200" dirty="0"/>
              <a:t>등급</a:t>
            </a:r>
            <a:r>
              <a:rPr lang="en-US" altLang="ko-KR" sz="1200" dirty="0"/>
              <a:t>’ </a:t>
            </a:r>
            <a:r>
              <a:rPr lang="ko-KR" altLang="en-US" sz="1200" dirty="0"/>
              <a:t>수정 기능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A3B7976-B7E7-4F89-86AB-7D62A834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A1E8DFF-02E4-4DF4-A7D2-BFB55700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64823E5E-45F1-41B5-9690-FDC820A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109</a:t>
            </a:fld>
            <a:endParaRPr lang="ko-KR" alt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08743"/>
              </p:ext>
            </p:extLst>
          </p:nvPr>
        </p:nvGraphicFramePr>
        <p:xfrm>
          <a:off x="8545017" y="20472"/>
          <a:ext cx="598983" cy="251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주문관리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물품관리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문의관리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9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926341"/>
            <a:ext cx="7488832" cy="3643433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 dirty="0"/>
              <a:t>3. </a:t>
            </a:r>
            <a:r>
              <a:rPr lang="ko-KR" altLang="en-US" sz="1000" b="1" dirty="0"/>
              <a:t>메인페이지</a:t>
            </a:r>
            <a:endParaRPr lang="en-US" altLang="ko-KR" sz="1000" b="1" dirty="0"/>
          </a:p>
          <a:p>
            <a:pPr fontAlgn="base">
              <a:lnSpc>
                <a:spcPct val="150000"/>
              </a:lnSpc>
            </a:pP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ko-KR" altLang="en-US" sz="900" dirty="0"/>
              <a:t>로그인 성공한 경우만 메인페이지 보여짐</a:t>
            </a:r>
            <a:endParaRPr lang="en-US" altLang="ko-KR" sz="900" dirty="0"/>
          </a:p>
          <a:p>
            <a:pPr fontAlgn="base">
              <a:lnSpc>
                <a:spcPct val="150000"/>
              </a:lnSpc>
            </a:pP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[ Header ]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로그인</a:t>
            </a:r>
            <a:r>
              <a:rPr lang="en-US" altLang="ko-KR" sz="900" dirty="0"/>
              <a:t>) </a:t>
            </a:r>
            <a:r>
              <a:rPr lang="ko-KR" altLang="en-US" sz="900" dirty="0"/>
              <a:t>상단 메뉴에는 로그아웃</a:t>
            </a:r>
            <a:r>
              <a:rPr lang="en-US" altLang="ko-KR" sz="900" dirty="0"/>
              <a:t>/</a:t>
            </a:r>
            <a:r>
              <a:rPr lang="ko-KR" altLang="en-US" sz="900" dirty="0"/>
              <a:t>마이페이지</a:t>
            </a:r>
            <a:r>
              <a:rPr lang="en-US" altLang="ko-KR" sz="900" dirty="0"/>
              <a:t>/</a:t>
            </a:r>
            <a:r>
              <a:rPr lang="ko-KR" altLang="en-US" sz="900" dirty="0"/>
              <a:t>장바구니</a:t>
            </a:r>
            <a:r>
              <a:rPr lang="en-US" altLang="ko-KR" sz="900" dirty="0"/>
              <a:t>/</a:t>
            </a:r>
            <a:r>
              <a:rPr lang="ko-KR" altLang="en-US" sz="900" dirty="0"/>
              <a:t>카테고리</a:t>
            </a:r>
            <a:r>
              <a:rPr lang="en-US" altLang="ko-KR" sz="900" dirty="0"/>
              <a:t>/</a:t>
            </a:r>
            <a:r>
              <a:rPr lang="ko-KR" altLang="en-US" sz="900" dirty="0"/>
              <a:t>검색 기능을 설정한다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메인 메뉴에는 카테고리</a:t>
            </a:r>
            <a:r>
              <a:rPr lang="en-US" altLang="ko-KR" sz="900" dirty="0"/>
              <a:t>/</a:t>
            </a:r>
            <a:r>
              <a:rPr lang="ko-KR" altLang="en-US" sz="900" dirty="0"/>
              <a:t>상품 검색기능</a:t>
            </a:r>
            <a:r>
              <a:rPr lang="en-US" altLang="ko-KR" sz="900" dirty="0"/>
              <a:t>/</a:t>
            </a:r>
            <a:r>
              <a:rPr lang="ko-KR" altLang="en-US" sz="900" dirty="0"/>
              <a:t>주문 정보가 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/>
              <a:t>- </a:t>
            </a:r>
            <a:r>
              <a:rPr lang="ko-KR" altLang="en-US" sz="900"/>
              <a:t>상단 </a:t>
            </a:r>
            <a:r>
              <a:rPr lang="ko-KR" altLang="en-US" sz="900" dirty="0"/>
              <a:t>메뉴는 스크롤이 내려가도 항상 화면을 따라오도록 </a:t>
            </a:r>
            <a:r>
              <a:rPr lang="ko-KR" altLang="en-US" sz="900"/>
              <a:t>한다</a:t>
            </a:r>
            <a:r>
              <a:rPr lang="en-US" altLang="ko-KR" sz="900"/>
              <a:t>.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/>
              <a:t>- </a:t>
            </a:r>
            <a:r>
              <a:rPr lang="ko-KR" altLang="en-US" sz="900"/>
              <a:t>카테고리에 관련 유형으로 묶어두고</a:t>
            </a:r>
            <a:r>
              <a:rPr lang="en-US" altLang="ko-KR" sz="900"/>
              <a:t>, </a:t>
            </a:r>
            <a:r>
              <a:rPr lang="ko-KR" altLang="en-US" sz="900"/>
              <a:t>클릭했을 시 관련 유형만 나온다</a:t>
            </a:r>
            <a:r>
              <a:rPr lang="en-US" altLang="ko-KR" sz="90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[ Body ]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 err="1"/>
              <a:t>카테고리별</a:t>
            </a:r>
            <a:r>
              <a:rPr lang="ko-KR" altLang="en-US" sz="900" dirty="0"/>
              <a:t> 제품이미지를 바둑판 형식으로 표시한다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- MD</a:t>
            </a:r>
            <a:r>
              <a:rPr lang="ko-KR" altLang="en-US" sz="900" dirty="0"/>
              <a:t>추천</a:t>
            </a:r>
            <a:r>
              <a:rPr lang="en-US" altLang="ko-KR" sz="900" dirty="0"/>
              <a:t>/</a:t>
            </a:r>
            <a:r>
              <a:rPr lang="ko-KR" altLang="en-US" sz="900" dirty="0"/>
              <a:t>인기 순</a:t>
            </a:r>
            <a:r>
              <a:rPr lang="en-US" altLang="ko-KR" sz="900" dirty="0"/>
              <a:t>/</a:t>
            </a:r>
            <a:r>
              <a:rPr lang="ko-KR" altLang="en-US" sz="900" dirty="0"/>
              <a:t>판매 순</a:t>
            </a:r>
            <a:r>
              <a:rPr lang="en-US" altLang="ko-KR" sz="900" dirty="0"/>
              <a:t>/ </a:t>
            </a:r>
            <a:r>
              <a:rPr lang="ko-KR" altLang="en-US" sz="900" dirty="0"/>
              <a:t>제품이미지를 표시한다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메인 이미지 속 제품이미지를 클릭 시 해당 제품의 상세페이지로 이동한다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[ Footer ]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회사명</a:t>
            </a:r>
            <a:r>
              <a:rPr lang="en-US" altLang="ko-KR" sz="900" dirty="0"/>
              <a:t>/</a:t>
            </a:r>
            <a:r>
              <a:rPr lang="ko-KR" altLang="en-US" sz="900" dirty="0"/>
              <a:t>대표이사</a:t>
            </a:r>
            <a:r>
              <a:rPr lang="en-US" altLang="ko-KR" sz="900" dirty="0"/>
              <a:t>/</a:t>
            </a:r>
            <a:r>
              <a:rPr lang="ko-KR" altLang="en-US" sz="900" dirty="0"/>
              <a:t>회사주소</a:t>
            </a:r>
            <a:r>
              <a:rPr lang="en-US" altLang="ko-KR" sz="900" dirty="0"/>
              <a:t>/</a:t>
            </a:r>
            <a:r>
              <a:rPr lang="ko-KR" altLang="en-US" sz="900" dirty="0"/>
              <a:t>고객센터 전화번호를 표시한다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관리자 페이지로 이동할 수 있게 ‘관리자 페이지</a:t>
            </a:r>
            <a:r>
              <a:rPr lang="en-US" altLang="ko-KR" sz="900" dirty="0"/>
              <a:t>' </a:t>
            </a:r>
            <a:r>
              <a:rPr lang="ko-KR" altLang="en-US" sz="900" dirty="0"/>
              <a:t>링크를 추가 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공지사항</a:t>
            </a:r>
            <a:r>
              <a:rPr lang="en-US" altLang="ko-KR" sz="900" dirty="0"/>
              <a:t>/</a:t>
            </a:r>
            <a:r>
              <a:rPr lang="ko-KR" altLang="en-US" sz="900" dirty="0"/>
              <a:t>이용약관 버튼을 활성화하여 해당 화면으로 이동한다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EF1CAF-EAB2-4EEA-87D4-40A39A5E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D985620-D9FA-417B-9690-F649155D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71DA5C7-4A3E-4D4E-82A4-863030A6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7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(1:1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문의관리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  훈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01" y="493970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mrhi6\Desktop\팀프로젝트\projectimg\문의관리_페이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1" y="1893360"/>
            <a:ext cx="5688631" cy="26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327625" y="2469424"/>
            <a:ext cx="540519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23928" y="2325408"/>
            <a:ext cx="2808312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3928" y="2469424"/>
            <a:ext cx="1008112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3743908" y="2613440"/>
            <a:ext cx="1800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5343128" y="3045488"/>
            <a:ext cx="72008" cy="1440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8064" y="2007179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3926" y="3189075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5504" y="2490329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05484" y="3135157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569" y="1218232"/>
            <a:ext cx="20882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050" dirty="0"/>
              <a:t>1) </a:t>
            </a:r>
            <a:r>
              <a:rPr lang="ko-KR" altLang="en-US" sz="1050" dirty="0"/>
              <a:t>회원들이 작성한 문의 글들을 문의목록에 출력을 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문의목록에는 </a:t>
            </a:r>
            <a:r>
              <a:rPr lang="en-US" altLang="ko-KR" sz="1050" dirty="0"/>
              <a:t>‘</a:t>
            </a:r>
            <a:r>
              <a:rPr lang="ko-KR" altLang="en-US" sz="1050" dirty="0"/>
              <a:t>제목</a:t>
            </a:r>
            <a:r>
              <a:rPr lang="en-US" altLang="ko-KR" sz="1050" dirty="0"/>
              <a:t>’, ‘</a:t>
            </a:r>
            <a:r>
              <a:rPr lang="ko-KR" altLang="en-US" sz="1050" dirty="0"/>
              <a:t>아이디</a:t>
            </a:r>
            <a:r>
              <a:rPr lang="en-US" altLang="ko-KR" sz="1050" dirty="0"/>
              <a:t>’, ‘</a:t>
            </a:r>
            <a:r>
              <a:rPr lang="ko-KR" altLang="en-US" sz="1050" dirty="0"/>
              <a:t>카테고리</a:t>
            </a:r>
            <a:r>
              <a:rPr lang="en-US" altLang="ko-KR" sz="1050" dirty="0"/>
              <a:t>’, ‘</a:t>
            </a:r>
            <a:r>
              <a:rPr lang="ko-KR" altLang="en-US" sz="1050" dirty="0"/>
              <a:t>등록일</a:t>
            </a:r>
            <a:r>
              <a:rPr lang="en-US" altLang="ko-KR" sz="1050" dirty="0"/>
              <a:t>’, </a:t>
            </a:r>
            <a:r>
              <a:rPr lang="ko-KR" altLang="en-US" sz="1050" dirty="0"/>
              <a:t>그리고 </a:t>
            </a:r>
            <a:r>
              <a:rPr lang="en-US" altLang="ko-KR" sz="1050" dirty="0"/>
              <a:t>‘</a:t>
            </a:r>
            <a:r>
              <a:rPr lang="ko-KR" altLang="en-US" sz="1050" dirty="0"/>
              <a:t>답변상태</a:t>
            </a:r>
            <a:r>
              <a:rPr lang="en-US" altLang="ko-KR" sz="1050" dirty="0"/>
              <a:t>’</a:t>
            </a:r>
            <a:r>
              <a:rPr lang="ko-KR" altLang="en-US" sz="1050" dirty="0"/>
              <a:t>가 있다</a:t>
            </a:r>
            <a:r>
              <a:rPr lang="en-US" altLang="ko-KR" sz="1050" dirty="0"/>
              <a:t>.</a:t>
            </a:r>
          </a:p>
          <a:p>
            <a:pPr fontAlgn="base"/>
            <a:endParaRPr lang="ko-KR" altLang="en-US" sz="1050" dirty="0"/>
          </a:p>
          <a:p>
            <a:pPr fontAlgn="base"/>
            <a:r>
              <a:rPr lang="en-US" altLang="ko-KR" sz="1050" dirty="0"/>
              <a:t>2) </a:t>
            </a:r>
            <a:r>
              <a:rPr lang="ko-KR" altLang="en-US" sz="1050" dirty="0"/>
              <a:t>카테고리는 주문문의</a:t>
            </a:r>
            <a:r>
              <a:rPr lang="en-US" altLang="ko-KR" sz="1050" dirty="0"/>
              <a:t>, </a:t>
            </a:r>
            <a:r>
              <a:rPr lang="ko-KR" altLang="en-US" sz="1050" dirty="0"/>
              <a:t>상품문의</a:t>
            </a:r>
            <a:r>
              <a:rPr lang="en-US" altLang="ko-KR" sz="1050" dirty="0"/>
              <a:t>, </a:t>
            </a:r>
            <a:r>
              <a:rPr lang="ko-KR" altLang="en-US" sz="1050" dirty="0"/>
              <a:t>취소</a:t>
            </a:r>
            <a:r>
              <a:rPr lang="en-US" altLang="ko-KR" sz="1050" dirty="0"/>
              <a:t>|</a:t>
            </a:r>
            <a:r>
              <a:rPr lang="ko-KR" altLang="en-US" sz="1050" dirty="0"/>
              <a:t>교환</a:t>
            </a:r>
            <a:r>
              <a:rPr lang="en-US" altLang="ko-KR" sz="1050" dirty="0"/>
              <a:t>|</a:t>
            </a:r>
            <a:r>
              <a:rPr lang="ko-KR" altLang="en-US" sz="1050" dirty="0"/>
              <a:t>환불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기타가 있다</a:t>
            </a:r>
            <a:r>
              <a:rPr lang="en-US" altLang="ko-KR" sz="1050" dirty="0"/>
              <a:t>. </a:t>
            </a:r>
            <a:r>
              <a:rPr lang="ko-KR" altLang="en-US" sz="1050" dirty="0"/>
              <a:t>답변 상태는 관리자가 답변을 하지 않았으면 ‘</a:t>
            </a:r>
            <a:r>
              <a:rPr lang="en-US" altLang="ko-KR" sz="1050" dirty="0"/>
              <a:t>NO’ </a:t>
            </a:r>
            <a:r>
              <a:rPr lang="ko-KR" altLang="en-US" sz="1050" dirty="0"/>
              <a:t>라고 출력이 되고 했으면 ‘</a:t>
            </a:r>
            <a:r>
              <a:rPr lang="en-US" altLang="ko-KR" sz="1050" dirty="0"/>
              <a:t>YES’ </a:t>
            </a:r>
            <a:r>
              <a:rPr lang="ko-KR" altLang="en-US" sz="1050" dirty="0"/>
              <a:t>라고 출력이 된다</a:t>
            </a:r>
            <a:r>
              <a:rPr lang="en-US" altLang="ko-KR" sz="1050" dirty="0"/>
              <a:t>.</a:t>
            </a:r>
          </a:p>
          <a:p>
            <a:pPr fontAlgn="base"/>
            <a:endParaRPr lang="ko-KR" altLang="en-US" sz="1050" dirty="0"/>
          </a:p>
          <a:p>
            <a:pPr fontAlgn="base"/>
            <a:r>
              <a:rPr lang="en-US" altLang="ko-KR" sz="1050" dirty="0"/>
              <a:t>3) </a:t>
            </a:r>
            <a:r>
              <a:rPr lang="ko-KR" altLang="en-US" sz="1050" dirty="0"/>
              <a:t>문의 글의 제목을 누를 경우 해당 문의의 답변 창으로 이동이 된다</a:t>
            </a:r>
            <a:r>
              <a:rPr lang="en-US" altLang="ko-KR" sz="1050" dirty="0"/>
              <a:t>.</a:t>
            </a:r>
          </a:p>
          <a:p>
            <a:pPr fontAlgn="base"/>
            <a:endParaRPr lang="en-US" altLang="ko-KR" sz="1050" dirty="0"/>
          </a:p>
          <a:p>
            <a:pPr fontAlgn="base"/>
            <a:r>
              <a:rPr lang="en-US" altLang="ko-KR" sz="1050" dirty="0"/>
              <a:t>4) </a:t>
            </a:r>
            <a:r>
              <a:rPr lang="ko-KR" altLang="en-US" sz="1050" dirty="0"/>
              <a:t>한 페이지 당 </a:t>
            </a:r>
            <a:r>
              <a:rPr lang="en-US" altLang="ko-KR" sz="1050" dirty="0"/>
              <a:t>10</a:t>
            </a:r>
            <a:r>
              <a:rPr lang="ko-KR" altLang="en-US" sz="1050" dirty="0"/>
              <a:t>개의 문의 글들을 볼 수 있으며 </a:t>
            </a:r>
            <a:r>
              <a:rPr lang="en-US" altLang="ko-KR" sz="1050" dirty="0"/>
              <a:t>10</a:t>
            </a:r>
            <a:r>
              <a:rPr lang="ko-KR" altLang="en-US" sz="1050" dirty="0"/>
              <a:t>개 이상 있을 경우 페이지 수가 증가한다</a:t>
            </a:r>
            <a:r>
              <a:rPr lang="en-US" altLang="ko-KR" sz="1050" dirty="0"/>
              <a:t>.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579891" y="3135157"/>
            <a:ext cx="297554" cy="12311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4A3B82-66AF-4A78-9A25-75CC13BF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4E376D7-80B5-4209-ACAD-696F374E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B65431E-FE51-479C-AA1E-6A0C214B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110</a:t>
            </a:fld>
            <a:endParaRPr lang="ko-KR" alt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08743"/>
              </p:ext>
            </p:extLst>
          </p:nvPr>
        </p:nvGraphicFramePr>
        <p:xfrm>
          <a:off x="8545017" y="20472"/>
          <a:ext cx="598983" cy="251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주문관리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물품관리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문의관리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3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(1:1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문의관리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  훈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01" y="493970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8543" y="987574"/>
            <a:ext cx="39882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1) </a:t>
            </a:r>
            <a:r>
              <a:rPr lang="ko-KR" altLang="en-US" sz="1050" dirty="0"/>
              <a:t>문의 글의 제목을 누르면 답변 창으로 이동되는 기능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2) </a:t>
            </a:r>
            <a:r>
              <a:rPr lang="ko-KR" altLang="en-US" sz="1050" dirty="0"/>
              <a:t>답변을 안 했으면 </a:t>
            </a:r>
            <a:r>
              <a:rPr lang="en-US" altLang="ko-KR" sz="1050" dirty="0"/>
              <a:t>‘NO’, </a:t>
            </a:r>
            <a:r>
              <a:rPr lang="ko-KR" altLang="en-US" sz="1050" dirty="0"/>
              <a:t>했으면 </a:t>
            </a:r>
            <a:r>
              <a:rPr lang="en-US" altLang="ko-KR" sz="1050" dirty="0"/>
              <a:t>‘YES’ </a:t>
            </a:r>
            <a:r>
              <a:rPr lang="ko-KR" altLang="en-US" sz="1050" dirty="0"/>
              <a:t>로 변경되는 것을 출력하는 기능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3) </a:t>
            </a:r>
            <a:r>
              <a:rPr lang="ko-KR" altLang="en-US" sz="1050" dirty="0"/>
              <a:t>문의 글 목록의 페이지 수 기능</a:t>
            </a:r>
          </a:p>
        </p:txBody>
      </p:sp>
      <p:pic>
        <p:nvPicPr>
          <p:cNvPr id="13" name="Picture 2" descr="C:\Users\mrhi6\Desktop\팀프로젝트\projectimg\문의관리_페이지_view_py코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55" y="2262912"/>
            <a:ext cx="2595235" cy="235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mrhi6\Desktop\팀프로젝트\projectimg\문의관리_페이지_html코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05" y="539749"/>
            <a:ext cx="2010823" cy="239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mrhi6\Desktop\팀프로젝트\projectimg\문의관리_페이지_view_py코드_paginat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04" y="3240858"/>
            <a:ext cx="2010823" cy="138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478432" y="987574"/>
            <a:ext cx="1623019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01451" y="1148725"/>
            <a:ext cx="270505" cy="342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71956" y="1073200"/>
            <a:ext cx="194143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75268" y="2097308"/>
            <a:ext cx="1368747" cy="47077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34366" y="2323050"/>
            <a:ext cx="541006" cy="138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81405" y="2262912"/>
            <a:ext cx="194143" cy="18498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40444" y="3474706"/>
            <a:ext cx="1947623" cy="108201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137040" y="3420740"/>
            <a:ext cx="2261408" cy="66317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398448" y="3700922"/>
            <a:ext cx="1710256" cy="23010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16564" y="3488209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1771A46-70E0-40FE-B803-62514CB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52C89A8-8D8C-44B9-BB78-9BBB898E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3806F12C-D0DE-4A50-AEAA-A7EF4A8A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111</a:t>
            </a:fld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08743"/>
              </p:ext>
            </p:extLst>
          </p:nvPr>
        </p:nvGraphicFramePr>
        <p:xfrm>
          <a:off x="8545017" y="20472"/>
          <a:ext cx="598983" cy="251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주문관리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물품관리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문의관리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3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(1:1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문의관리 답변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8869" y="1131590"/>
            <a:ext cx="6546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050" dirty="0"/>
              <a:t>1) </a:t>
            </a:r>
            <a:r>
              <a:rPr lang="ko-KR" altLang="en-US" sz="1050" dirty="0"/>
              <a:t>답변 창에는 </a:t>
            </a:r>
            <a:r>
              <a:rPr lang="en-US" altLang="ko-KR" sz="1050" dirty="0"/>
              <a:t>‘</a:t>
            </a:r>
            <a:r>
              <a:rPr lang="ko-KR" altLang="en-US" sz="1050" dirty="0"/>
              <a:t>작성자 아이디</a:t>
            </a:r>
            <a:r>
              <a:rPr lang="en-US" altLang="ko-KR" sz="1050" dirty="0"/>
              <a:t>’, ‘</a:t>
            </a:r>
            <a:r>
              <a:rPr lang="ko-KR" altLang="en-US" sz="1050" dirty="0"/>
              <a:t>질문 제목</a:t>
            </a:r>
            <a:r>
              <a:rPr lang="en-US" altLang="ko-KR" sz="1050" dirty="0"/>
              <a:t>’, ‘</a:t>
            </a:r>
            <a:r>
              <a:rPr lang="ko-KR" altLang="en-US" sz="1050" dirty="0"/>
              <a:t>카테고리</a:t>
            </a:r>
            <a:r>
              <a:rPr lang="en-US" altLang="ko-KR" sz="1050" dirty="0"/>
              <a:t>’, ‘</a:t>
            </a:r>
            <a:r>
              <a:rPr lang="ko-KR" altLang="en-US" sz="1050" dirty="0"/>
              <a:t>문의 내용</a:t>
            </a:r>
            <a:r>
              <a:rPr lang="en-US" altLang="ko-KR" sz="1050" dirty="0"/>
              <a:t>’, </a:t>
            </a:r>
            <a:r>
              <a:rPr lang="ko-KR" altLang="en-US" sz="1050" dirty="0"/>
              <a:t>그리고 </a:t>
            </a:r>
            <a:r>
              <a:rPr lang="en-US" altLang="ko-KR" sz="1050" dirty="0"/>
              <a:t>‘</a:t>
            </a:r>
            <a:r>
              <a:rPr lang="ko-KR" altLang="en-US" sz="1050" dirty="0"/>
              <a:t>답변</a:t>
            </a:r>
            <a:r>
              <a:rPr lang="en-US" altLang="ko-KR" sz="1050" dirty="0"/>
              <a:t>’</a:t>
            </a:r>
            <a:r>
              <a:rPr lang="ko-KR" altLang="en-US" sz="1050" dirty="0"/>
              <a:t>이 있다</a:t>
            </a:r>
            <a:r>
              <a:rPr lang="en-US" altLang="ko-KR" sz="1050" dirty="0"/>
              <a:t>.</a:t>
            </a:r>
          </a:p>
          <a:p>
            <a:pPr fontAlgn="base"/>
            <a:endParaRPr lang="ko-KR" altLang="en-US" sz="1050" dirty="0"/>
          </a:p>
          <a:p>
            <a:pPr fontAlgn="base"/>
            <a:r>
              <a:rPr lang="en-US" altLang="ko-KR" sz="1050" dirty="0"/>
              <a:t>2) ‘</a:t>
            </a:r>
            <a:r>
              <a:rPr lang="ko-KR" altLang="en-US" sz="1050" dirty="0"/>
              <a:t>답변</a:t>
            </a:r>
            <a:r>
              <a:rPr lang="en-US" altLang="ko-KR" sz="1050" dirty="0"/>
              <a:t>’</a:t>
            </a:r>
            <a:r>
              <a:rPr lang="ko-KR" altLang="en-US" sz="1050" dirty="0"/>
              <a:t> 에 관리자가 해당 문의에 답변을 저장 할 수 있다</a:t>
            </a:r>
            <a:r>
              <a:rPr lang="en-US" altLang="ko-KR" sz="1050" dirty="0"/>
              <a:t>. </a:t>
            </a:r>
            <a:r>
              <a:rPr lang="ko-KR" altLang="en-US" sz="1050" dirty="0"/>
              <a:t>답변은 저장 후에도 수정이 가능하다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11" name="Picture 2" descr="C:\Users\mrhi6\Desktop\팀프로젝트\projectimg\답변_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53" y="1894177"/>
            <a:ext cx="5826102" cy="276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44637" y="2366617"/>
            <a:ext cx="2896900" cy="63718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43808" y="3212746"/>
            <a:ext cx="2908568" cy="71412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2555776" y="2605757"/>
            <a:ext cx="288861" cy="108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5753756" y="3452928"/>
            <a:ext cx="144016" cy="1309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97372" y="2605757"/>
            <a:ext cx="258404" cy="2238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97772" y="3330217"/>
            <a:ext cx="258404" cy="2238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  훈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01" y="493970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C3920FD-402D-4D12-B383-9E4FF3EF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8691F30-2D90-4202-954B-5EEA6AB5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000D2C-D987-4901-A97F-081D2E4B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112</a:t>
            </a:fld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08743"/>
              </p:ext>
            </p:extLst>
          </p:nvPr>
        </p:nvGraphicFramePr>
        <p:xfrm>
          <a:off x="8545017" y="20472"/>
          <a:ext cx="598983" cy="251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주문관리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물품관리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문의관리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3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(1:1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문의관리 답변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  훈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01" y="493970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mrhi6\Desktop\팀프로젝트\projectimg\답변_페이지_view_py코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64" y="1091825"/>
            <a:ext cx="2650932" cy="352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mrhi6\Desktop\팀프로젝트\projectimg\답변_페이지_view_py코드_imgsr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00" y="1091825"/>
            <a:ext cx="2488632" cy="15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mrhi6\Desktop\팀프로젝트\projectimg\답변_페이지_view_py코드_rep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188" y="3147814"/>
            <a:ext cx="2650932" cy="103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876256" y="1995686"/>
            <a:ext cx="1454269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1) </a:t>
            </a:r>
            <a:r>
              <a:rPr lang="ko-KR" altLang="en-US" sz="1050" dirty="0"/>
              <a:t>작성자가 문의 글에 사진을 올렸으면 출력하고 그러지 않았으면 출력하지 않음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2) </a:t>
            </a:r>
            <a:r>
              <a:rPr lang="ko-KR" altLang="en-US" sz="1050" dirty="0"/>
              <a:t>답변을 입력하고 저장을 할 수 있는 기능</a:t>
            </a:r>
            <a:r>
              <a:rPr lang="en-US" altLang="ko-KR" sz="1050" dirty="0"/>
              <a:t>.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3) </a:t>
            </a:r>
            <a:r>
              <a:rPr lang="ko-KR" altLang="en-US" sz="1050" dirty="0"/>
              <a:t>답변을 저장하면 문의목록에 있는 답변 상태가 </a:t>
            </a:r>
            <a:r>
              <a:rPr lang="en-US" altLang="ko-KR" sz="1050" dirty="0"/>
              <a:t>‘NO’ </a:t>
            </a:r>
            <a:r>
              <a:rPr lang="ko-KR" altLang="en-US" sz="1050" dirty="0"/>
              <a:t>에서 </a:t>
            </a:r>
            <a:r>
              <a:rPr lang="en-US" altLang="ko-KR" sz="1050" dirty="0"/>
              <a:t>‘YES’ </a:t>
            </a:r>
            <a:r>
              <a:rPr lang="ko-KR" altLang="en-US" sz="1050" dirty="0"/>
              <a:t>로 변경되는 기능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6" name="직사각형 15"/>
          <p:cNvSpPr/>
          <p:nvPr/>
        </p:nvSpPr>
        <p:spPr>
          <a:xfrm>
            <a:off x="4355976" y="1314018"/>
            <a:ext cx="2109926" cy="71412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endCxn id="18" idx="1"/>
          </p:cNvCxnSpPr>
          <p:nvPr/>
        </p:nvCxnSpPr>
        <p:spPr>
          <a:xfrm flipV="1">
            <a:off x="6485866" y="1548746"/>
            <a:ext cx="312970" cy="94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8836" y="1425635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09300" y="3332584"/>
            <a:ext cx="2633051" cy="68760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71600" y="1078777"/>
            <a:ext cx="2677984" cy="210294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649584" y="2130249"/>
            <a:ext cx="359716" cy="120233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00240" y="1857812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47340" y="3462135"/>
            <a:ext cx="1476164" cy="28803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2623504" y="3606151"/>
            <a:ext cx="50405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27560" y="3483040"/>
            <a:ext cx="258404" cy="2462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463DEA2-F6DE-414A-A0CF-AF35D8B2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769AA73-03EA-4A8A-93A3-94ADB4E6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9A8A1CA8-F7C7-449F-89B1-D8AE57A0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01" y="1398739"/>
            <a:ext cx="9144000" cy="3765299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615434" y="-229908"/>
            <a:ext cx="1331218" cy="2200525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28614" y="915566"/>
            <a:ext cx="133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04</a:t>
            </a:r>
            <a:endParaRPr lang="ko-KR" altLang="en-US" sz="7200" b="1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1900" y="2000250"/>
            <a:ext cx="3547478" cy="415488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</a:t>
            </a:r>
            <a:r>
              <a:rPr lang="ko-KR" altLang="en-US" sz="1000" b="1" dirty="0">
                <a:solidFill>
                  <a:schemeClr val="bg1"/>
                </a:solidFill>
              </a:rPr>
              <a:t>후기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846475"/>
              </p:ext>
            </p:extLst>
          </p:nvPr>
        </p:nvGraphicFramePr>
        <p:xfrm>
          <a:off x="1115046" y="957515"/>
          <a:ext cx="7056784" cy="3702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3415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3415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3415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402731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090734"/>
            <a:ext cx="63000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90734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691" y="2289297"/>
            <a:ext cx="63000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64340"/>
            <a:ext cx="612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0112" y="2211710"/>
            <a:ext cx="2664296" cy="12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사무업무 하면서 시스템 변경 요청 메일만 써봤던 내가 개발자가 되어보니</a:t>
            </a:r>
            <a:r>
              <a:rPr lang="en-US" altLang="ko-KR" sz="700" dirty="0"/>
              <a:t>, </a:t>
            </a:r>
            <a:r>
              <a:rPr lang="ko-KR" altLang="en-US" sz="700" dirty="0"/>
              <a:t>팝업 창 하나 띄우는 작업도 어려운 작업임을 알게 되었습니다</a:t>
            </a:r>
            <a:r>
              <a:rPr lang="en-US" altLang="ko-KR" sz="7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/>
              <a:t>무엇보다도 실무자와 개발자의 소통이 중요하다는 것과</a:t>
            </a:r>
            <a:r>
              <a:rPr lang="en-US" altLang="ko-KR" sz="700" dirty="0"/>
              <a:t> </a:t>
            </a:r>
            <a:r>
              <a:rPr lang="ko-KR" altLang="en-US" sz="700" dirty="0" err="1"/>
              <a:t>오탈자</a:t>
            </a:r>
            <a:r>
              <a:rPr lang="ko-KR" altLang="en-US" sz="700" dirty="0"/>
              <a:t> 하나로 전체 디버깅을 해야 한다는 것도 소중한 경험이었습니다</a:t>
            </a:r>
            <a:r>
              <a:rPr lang="en-US" altLang="ko-KR" sz="700" dirty="0"/>
              <a:t>. 6</a:t>
            </a:r>
            <a:r>
              <a:rPr lang="ko-KR" altLang="en-US" sz="700" dirty="0"/>
              <a:t>개월 동안</a:t>
            </a:r>
            <a:r>
              <a:rPr lang="en-US" altLang="ko-KR" sz="700" dirty="0"/>
              <a:t> </a:t>
            </a:r>
            <a:r>
              <a:rPr lang="ko-KR" altLang="en-US" sz="700" dirty="0"/>
              <a:t>많이 배워갑니다</a:t>
            </a:r>
            <a:r>
              <a:rPr lang="en-US" altLang="ko-KR" sz="7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700" dirty="0"/>
              <a:t>감사합니다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112" y="1122663"/>
            <a:ext cx="2664296" cy="1040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제가 이 프로젝트를 했을 때</a:t>
            </a:r>
            <a:r>
              <a:rPr lang="en-US" altLang="ko-KR" sz="700" dirty="0"/>
              <a:t>, </a:t>
            </a:r>
            <a:r>
              <a:rPr lang="ko-KR" altLang="en-US" sz="700" dirty="0"/>
              <a:t>코딩이 가장 어려웠습니다</a:t>
            </a:r>
            <a:r>
              <a:rPr lang="en-US" altLang="ko-KR" sz="700" dirty="0"/>
              <a:t>. </a:t>
            </a:r>
            <a:r>
              <a:rPr lang="ko-KR" altLang="en-US" sz="700" dirty="0"/>
              <a:t>팀원들에게 피해를 주지 않으려고 제가 맡은 업무에 최선을 다했습니다만 잘 풀리지 않아서 힘들었습니다</a:t>
            </a:r>
            <a:r>
              <a:rPr lang="en-US" altLang="ko-KR" sz="700" dirty="0"/>
              <a:t>. </a:t>
            </a:r>
            <a:r>
              <a:rPr lang="ko-KR" altLang="en-US" sz="700" dirty="0"/>
              <a:t>혼자서 할 수 있는 것도 중요하지만 도움이 필요 할 때 도움을 요청하는 법도 알아야 한다는 것을 알았습니다</a:t>
            </a:r>
            <a:r>
              <a:rPr lang="en-US" altLang="ko-KR" sz="700" dirty="0"/>
              <a:t>. </a:t>
            </a:r>
            <a:r>
              <a:rPr lang="ko-KR" altLang="en-US" sz="700" dirty="0"/>
              <a:t>프로젝트 진도에 차질이 생기는 것만큼 민폐는 없다고 느꼈기 때문입니다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A001809-7FAA-4B23-A6D9-86CCA57DEC3E}"/>
              </a:ext>
            </a:extLst>
          </p:cNvPr>
          <p:cNvSpPr txBox="1"/>
          <p:nvPr/>
        </p:nvSpPr>
        <p:spPr>
          <a:xfrm>
            <a:off x="1086956" y="853502"/>
            <a:ext cx="2664296" cy="1364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교수님의 권유로 프로젝트의 팀장을 맡았지만</a:t>
            </a:r>
            <a:r>
              <a:rPr lang="en-US" altLang="ko-KR" sz="700" dirty="0"/>
              <a:t>, </a:t>
            </a:r>
            <a:r>
              <a:rPr lang="ko-KR" altLang="en-US" sz="700" dirty="0"/>
              <a:t>잘 해낸 것 인지 모르겠습니다</a:t>
            </a:r>
            <a:r>
              <a:rPr lang="en-US" altLang="ko-KR" sz="700" dirty="0"/>
              <a:t>. </a:t>
            </a:r>
            <a:r>
              <a:rPr lang="ko-KR" altLang="en-US" sz="700" dirty="0"/>
              <a:t>프로젝트 시작 초기에는 팀원들을 전적으로 믿고</a:t>
            </a:r>
            <a:r>
              <a:rPr lang="en-US" altLang="ko-KR" sz="700" dirty="0"/>
              <a:t>,</a:t>
            </a:r>
            <a:r>
              <a:rPr lang="ko-KR" altLang="en-US" sz="700" dirty="0"/>
              <a:t> 잘 해줄 것이라고 믿고 맡겼습니다</a:t>
            </a:r>
            <a:r>
              <a:rPr lang="en-US" altLang="ko-KR" sz="700" dirty="0"/>
              <a:t>. </a:t>
            </a:r>
            <a:r>
              <a:rPr lang="ko-KR" altLang="en-US" sz="700" dirty="0"/>
              <a:t>하지만 목적지가 없이 가다 보니 길을 잃고 헤매고 말았습니다</a:t>
            </a:r>
            <a:r>
              <a:rPr lang="en-US" altLang="ko-KR" sz="700" dirty="0"/>
              <a:t>. </a:t>
            </a:r>
            <a:r>
              <a:rPr lang="ko-KR" altLang="en-US" sz="700" dirty="0"/>
              <a:t>그 때 제가 무능하다는 생각이 들었습니다</a:t>
            </a:r>
            <a:r>
              <a:rPr lang="en-US" altLang="ko-KR" sz="700" dirty="0"/>
              <a:t>. </a:t>
            </a:r>
            <a:r>
              <a:rPr lang="ko-KR" altLang="en-US" sz="700" dirty="0"/>
              <a:t>팀장 으로써의 책임감이 결여된 것만 같았죠</a:t>
            </a:r>
            <a:r>
              <a:rPr lang="en-US" altLang="ko-KR" sz="700" dirty="0"/>
              <a:t>.. </a:t>
            </a:r>
            <a:r>
              <a:rPr lang="ko-KR" altLang="en-US" sz="700" dirty="0"/>
              <a:t>또</a:t>
            </a:r>
            <a:r>
              <a:rPr lang="en-US" altLang="ko-KR" sz="700" dirty="0"/>
              <a:t> </a:t>
            </a:r>
            <a:r>
              <a:rPr lang="ko-KR" altLang="en-US" sz="700" dirty="0"/>
              <a:t>같은 일이 있다면 같은 실수를 반복하지 않을 수 있을 것 같습니다</a:t>
            </a:r>
            <a:r>
              <a:rPr lang="en-US" altLang="ko-KR" sz="700" dirty="0"/>
              <a:t>. </a:t>
            </a:r>
            <a:r>
              <a:rPr lang="ko-KR" altLang="en-US" sz="700" dirty="0"/>
              <a:t>이번 프로젝트는 좋은 리더는 무엇인가 생각해보게 되는 좋은 경험이었습니다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8" name="TextBox 7"/>
          <p:cNvSpPr txBox="1"/>
          <p:nvPr/>
        </p:nvSpPr>
        <p:spPr>
          <a:xfrm>
            <a:off x="3841691" y="1724204"/>
            <a:ext cx="6402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팀장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박덕수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49623" y="1720734"/>
            <a:ext cx="640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팀원</a:t>
            </a:r>
            <a:endParaRPr lang="en-US" altLang="ko-KR" sz="1000" dirty="0"/>
          </a:p>
          <a:p>
            <a:pPr algn="ctr"/>
            <a:r>
              <a:rPr lang="ko-KR" altLang="en-US" sz="1000" dirty="0"/>
              <a:t>강   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6805" y="2919297"/>
            <a:ext cx="6402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팀원</a:t>
            </a:r>
            <a:endParaRPr lang="en-US" altLang="ko-KR" sz="1000" dirty="0"/>
          </a:p>
          <a:p>
            <a:pPr algn="ctr"/>
            <a:r>
              <a:rPr lang="ko-KR" altLang="en-US" sz="1000" dirty="0"/>
              <a:t>정성진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9623" y="2948340"/>
            <a:ext cx="6402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팀원</a:t>
            </a:r>
            <a:endParaRPr lang="en-US" altLang="ko-KR" sz="1000" dirty="0"/>
          </a:p>
          <a:p>
            <a:pPr algn="ctr"/>
            <a:r>
              <a:rPr lang="ko-KR" altLang="en-US" sz="1000" dirty="0"/>
              <a:t>조혜련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6956" y="2235517"/>
            <a:ext cx="2664296" cy="879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여태까지 배웠던 것을 종합하는 것을 한번에 </a:t>
            </a:r>
            <a:r>
              <a:rPr lang="ko-KR" altLang="en-US" sz="700" dirty="0" err="1"/>
              <a:t>정리하는건</a:t>
            </a:r>
            <a:r>
              <a:rPr lang="ko-KR" altLang="en-US" sz="700" dirty="0"/>
              <a:t> 쉽지 않은 일이지만 작은 목표부터 하나하나 해결하면서 완성된 기능을 확인하고 오류를 찾고 고쳐나가 결국 완성된 하나에 무언가를 만든 것은 할 땐 힘들었지만 하고 나니 많은 의미가 있던 </a:t>
            </a:r>
            <a:r>
              <a:rPr lang="ko-KR" altLang="en-US" sz="700" dirty="0" err="1"/>
              <a:t>시간이였던거</a:t>
            </a:r>
            <a:r>
              <a:rPr lang="ko-KR" altLang="en-US" sz="700" dirty="0"/>
              <a:t> 같습니다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xmlns="" id="{017B9ADB-F560-4E02-95CB-8B204AC4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xmlns="" id="{D96A5427-E255-47B0-832B-AFCADF55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xmlns="" id="{9668EC90-727A-4C49-9F06-4AF67DFF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115</a:t>
            </a:fld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9895A4-4CAC-498F-B0DE-F1CF1338A5F5}"/>
              </a:ext>
            </a:extLst>
          </p:cNvPr>
          <p:cNvSpPr txBox="1"/>
          <p:nvPr/>
        </p:nvSpPr>
        <p:spPr>
          <a:xfrm>
            <a:off x="3842213" y="4149058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팀원</a:t>
            </a:r>
            <a:endParaRPr lang="en-US" altLang="ko-KR" sz="1000"/>
          </a:p>
          <a:p>
            <a:pPr algn="ctr"/>
            <a:r>
              <a:rPr lang="ko-KR" altLang="en-US" sz="1000"/>
              <a:t>김경욱</a:t>
            </a:r>
            <a:endParaRPr lang="ko-KR" altLang="en-US" sz="1000" dirty="0"/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xmlns="" id="{79F21002-0F2C-4612-AA8E-9EF04A6F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40" y="3480958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020354C-6A68-46C6-AF59-D32EB2C33DB9}"/>
              </a:ext>
            </a:extLst>
          </p:cNvPr>
          <p:cNvSpPr txBox="1"/>
          <p:nvPr/>
        </p:nvSpPr>
        <p:spPr>
          <a:xfrm>
            <a:off x="1086956" y="3363838"/>
            <a:ext cx="2664296" cy="1364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/>
              <a:t>팀 프로젝트를 시작할때 코딩부분에서 어려워 팀원한테 피해주지 않을까 라는 걱정이 많았지만</a:t>
            </a:r>
            <a:r>
              <a:rPr lang="en-US" altLang="ko-KR" sz="700"/>
              <a:t>,</a:t>
            </a:r>
            <a:r>
              <a:rPr lang="ko-KR" altLang="en-US" sz="700"/>
              <a:t> 모르는게 있으면 알려주고 오류가나서 혼자 끙끙거리고 있으면 도와주는 팀장</a:t>
            </a:r>
            <a:r>
              <a:rPr lang="en-US" altLang="ko-KR" sz="700"/>
              <a:t>&amp;</a:t>
            </a:r>
            <a:r>
              <a:rPr lang="ko-KR" altLang="en-US" sz="700"/>
              <a:t>팀원 분들이있어 생각보다 마음편하고 많은걸 배웠습니다 다른 팀원분들보다 완벽하게 하지못했지만 그래도 마지막까지 팀장에 케어가 있어 끝까지 완주했다고 생각합니다 이 팀프로젝트가 저한테 새로운 배움이고 새로운 경험이였습니다</a:t>
            </a:r>
            <a:r>
              <a:rPr lang="en-US" altLang="ko-KR" sz="7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/>
              <a:t>부족한 절 잘 이끌어주신 팀장 팀원분들 감사했습니다</a:t>
            </a:r>
            <a:r>
              <a:rPr lang="en-US" altLang="ko-KR" sz="70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449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926341"/>
            <a:ext cx="7488832" cy="3566489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 dirty="0"/>
              <a:t>4. </a:t>
            </a:r>
            <a:r>
              <a:rPr lang="ko-KR" altLang="en-US" sz="1000" b="1" dirty="0"/>
              <a:t>마이페이지</a:t>
            </a:r>
            <a:endParaRPr lang="en-US" altLang="ko-KR" sz="1000" b="1" dirty="0"/>
          </a:p>
          <a:p>
            <a:pPr fontAlgn="base"/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개인정보 확인</a:t>
            </a:r>
            <a:r>
              <a:rPr lang="en-US" altLang="ko-KR" sz="900" dirty="0"/>
              <a:t>/</a:t>
            </a:r>
            <a:r>
              <a:rPr lang="ko-KR" altLang="en-US" sz="900" dirty="0"/>
              <a:t>수정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1) </a:t>
            </a:r>
            <a:r>
              <a:rPr lang="ko-KR" altLang="en-US" sz="900" dirty="0"/>
              <a:t>접속 시 비밀번호 재입력 필수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2) </a:t>
            </a:r>
            <a:r>
              <a:rPr lang="ko-KR" altLang="en-US" sz="900" dirty="0"/>
              <a:t>접속 성공 시 메인 화면으로 바로 수정화면 등장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3) </a:t>
            </a:r>
            <a:r>
              <a:rPr lang="ko-KR" altLang="en-US" sz="900" dirty="0"/>
              <a:t>수정 가능한 내용 </a:t>
            </a:r>
            <a:r>
              <a:rPr lang="en-US" altLang="ko-KR" sz="900" dirty="0"/>
              <a:t>: </a:t>
            </a:r>
            <a:r>
              <a:rPr lang="ko-KR" altLang="en-US" sz="900" dirty="0"/>
              <a:t>휴대폰번호</a:t>
            </a:r>
            <a:r>
              <a:rPr lang="en-US" altLang="ko-KR" sz="900" dirty="0"/>
              <a:t>, </a:t>
            </a:r>
            <a:r>
              <a:rPr lang="ko-KR" altLang="en-US" sz="900" dirty="0"/>
              <a:t>배송지 </a:t>
            </a:r>
            <a:r>
              <a:rPr lang="en-US" altLang="ko-KR" sz="900" dirty="0"/>
              <a:t>(</a:t>
            </a:r>
            <a:r>
              <a:rPr lang="ko-KR" altLang="en-US" sz="900" dirty="0"/>
              <a:t>주소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4) ‘</a:t>
            </a:r>
            <a:r>
              <a:rPr lang="ko-KR" altLang="en-US" sz="900" dirty="0"/>
              <a:t>비밀번호 변경’ 클릭 시 변경 폼 불러온 후 변경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5) </a:t>
            </a:r>
            <a:r>
              <a:rPr lang="ko-KR" altLang="en-US" sz="900" dirty="0"/>
              <a:t>탈퇴를 원할 시 ‘회원탈퇴’ 버튼을 선택 시 탈퇴확인 문구 출력 후 최종결정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6) </a:t>
            </a:r>
            <a:r>
              <a:rPr lang="ko-KR" altLang="en-US" sz="900" dirty="0"/>
              <a:t>현금영수증 발급 </a:t>
            </a:r>
            <a:r>
              <a:rPr lang="en-US" altLang="ko-KR" sz="900" dirty="0"/>
              <a:t>(</a:t>
            </a:r>
            <a:r>
              <a:rPr lang="ko-KR" altLang="en-US" sz="900" dirty="0"/>
              <a:t>개인</a:t>
            </a:r>
            <a:r>
              <a:rPr lang="en-US" altLang="ko-KR" sz="900" dirty="0"/>
              <a:t>/</a:t>
            </a:r>
            <a:r>
              <a:rPr lang="ko-KR" altLang="en-US" sz="900" dirty="0"/>
              <a:t>법인</a:t>
            </a:r>
            <a:r>
              <a:rPr lang="en-US" altLang="ko-KR" sz="900" dirty="0"/>
              <a:t>) </a:t>
            </a:r>
            <a:r>
              <a:rPr lang="ko-KR" altLang="en-US" sz="900" dirty="0"/>
              <a:t>입력 후 저장</a:t>
            </a:r>
            <a:endParaRPr lang="en-US" altLang="ko-KR" sz="900" dirty="0"/>
          </a:p>
          <a:p>
            <a:pPr lvl="1" fontAlgn="base">
              <a:lnSpc>
                <a:spcPct val="150000"/>
              </a:lnSpc>
            </a:pP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 err="1"/>
              <a:t>배송지</a:t>
            </a:r>
            <a:r>
              <a:rPr lang="ko-KR" altLang="en-US" sz="900" dirty="0"/>
              <a:t> 관리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1) </a:t>
            </a:r>
            <a:r>
              <a:rPr lang="ko-KR" altLang="en-US" sz="900" dirty="0"/>
              <a:t>기본 </a:t>
            </a:r>
            <a:r>
              <a:rPr lang="ko-KR" altLang="en-US" sz="900" dirty="0" err="1"/>
              <a:t>배송지</a:t>
            </a:r>
            <a:r>
              <a:rPr lang="ko-KR" altLang="en-US" sz="900" dirty="0"/>
              <a:t> 관리에서 </a:t>
            </a:r>
            <a:r>
              <a:rPr lang="ko-KR" altLang="en-US" sz="900" dirty="0" err="1"/>
              <a:t>배송지</a:t>
            </a:r>
            <a:r>
              <a:rPr lang="ko-KR" altLang="en-US" sz="900" dirty="0"/>
              <a:t> 수정 및 삭제를 할 수 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2) </a:t>
            </a:r>
            <a:r>
              <a:rPr lang="ko-KR" altLang="en-US" sz="900" dirty="0" err="1"/>
              <a:t>배송지</a:t>
            </a:r>
            <a:r>
              <a:rPr lang="ko-KR" altLang="en-US" sz="900" dirty="0"/>
              <a:t> 추가를 통해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 주소지를 등록 할 수 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3) </a:t>
            </a:r>
            <a:r>
              <a:rPr lang="ko-KR" altLang="en-US" sz="900" dirty="0"/>
              <a:t>배송지명을 지정 할 수 있도록 한다</a:t>
            </a:r>
            <a:r>
              <a:rPr lang="en-US" altLang="ko-KR" sz="900" dirty="0"/>
              <a:t>. ex)</a:t>
            </a:r>
            <a:r>
              <a:rPr lang="ko-KR" altLang="en-US" sz="900" dirty="0" err="1"/>
              <a:t>미래능력개발교육원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4) </a:t>
            </a:r>
            <a:r>
              <a:rPr lang="ko-KR" altLang="en-US" sz="900" dirty="0"/>
              <a:t>우편번호 찾기를 통해 정확한 주소 입력을 할 수 있도록 한다</a:t>
            </a:r>
            <a:r>
              <a:rPr lang="en-US" altLang="ko-KR" sz="900" dirty="0"/>
              <a:t>. 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5) </a:t>
            </a:r>
            <a:r>
              <a:rPr lang="ko-KR" altLang="en-US" sz="900" dirty="0"/>
              <a:t>전화번호 입력에는 전화번호 입력을 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E4D8614-7118-48F1-94B7-A0C6E7D0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078A3AF-56FF-4B1A-8BC6-4FBC684D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92CBDF9-5A67-4165-8071-14A7B5E7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79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926341"/>
            <a:ext cx="7488832" cy="3000821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주문목록</a:t>
            </a:r>
            <a:r>
              <a:rPr lang="en-US" altLang="ko-KR" sz="900" dirty="0"/>
              <a:t>/</a:t>
            </a:r>
            <a:r>
              <a:rPr lang="ko-KR" altLang="en-US" sz="900" dirty="0"/>
              <a:t>배송조회</a:t>
            </a:r>
            <a:endParaRPr lang="en-US" altLang="ko-KR" sz="900" dirty="0"/>
          </a:p>
          <a:p>
            <a:pPr fontAlgn="base">
              <a:lnSpc>
                <a:spcPct val="150000"/>
              </a:lnSpc>
            </a:pPr>
            <a:endParaRPr lang="en-US" altLang="ko-KR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           1) </a:t>
            </a:r>
            <a:r>
              <a:rPr lang="ko-KR" altLang="en-US" sz="900" dirty="0"/>
              <a:t>비활성화 시 </a:t>
            </a:r>
            <a:r>
              <a:rPr lang="ko-KR" altLang="en-US" sz="900" dirty="0" err="1"/>
              <a:t>로그인을</a:t>
            </a:r>
            <a:r>
              <a:rPr lang="ko-KR" altLang="en-US" sz="900" dirty="0"/>
              <a:t> 할 수 없고 </a:t>
            </a:r>
            <a:r>
              <a:rPr lang="ko-KR" altLang="en-US" sz="900" dirty="0" err="1"/>
              <a:t>알람을</a:t>
            </a:r>
            <a:r>
              <a:rPr lang="ko-KR" altLang="en-US" sz="900" dirty="0"/>
              <a:t> 띄운다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              </a:t>
            </a:r>
            <a:r>
              <a:rPr lang="ko-KR" altLang="en-US" sz="900" dirty="0" err="1"/>
              <a:t>알람내용</a:t>
            </a:r>
            <a:r>
              <a:rPr lang="ko-KR" altLang="en-US" sz="900" dirty="0"/>
              <a:t> </a:t>
            </a:r>
            <a:r>
              <a:rPr lang="en-US" altLang="ko-KR" sz="900" dirty="0"/>
              <a:t>: </a:t>
            </a:r>
            <a:r>
              <a:rPr lang="ko-KR" altLang="en-US" sz="900" dirty="0"/>
              <a:t>‘비활성화 된 계정입니다</a:t>
            </a:r>
            <a:r>
              <a:rPr lang="en-US" altLang="ko-KR" sz="900" dirty="0"/>
              <a:t>. </a:t>
            </a:r>
            <a:r>
              <a:rPr lang="ko-KR" altLang="en-US" sz="900" dirty="0"/>
              <a:t>관리자에게 문의하세요</a:t>
            </a:r>
            <a:r>
              <a:rPr lang="en-US" altLang="ko-KR" sz="900" dirty="0"/>
              <a:t>. 02-000-0000’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              </a:t>
            </a:r>
            <a:r>
              <a:rPr lang="ko-KR" altLang="en-US" sz="900" dirty="0"/>
              <a:t>* 비활성화를 해제하려면 문의전화를 해야 한다</a:t>
            </a:r>
            <a:r>
              <a:rPr lang="en-US" altLang="ko-KR" sz="900" dirty="0"/>
              <a:t>. (</a:t>
            </a:r>
            <a:r>
              <a:rPr lang="ko-KR" altLang="en-US" sz="900" dirty="0"/>
              <a:t>관리자 페이지에서 진행 가능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2) </a:t>
            </a:r>
            <a:r>
              <a:rPr lang="ko-KR" altLang="en-US" sz="900" dirty="0"/>
              <a:t>결제 완료된 품목만 나타난다</a:t>
            </a:r>
            <a:r>
              <a:rPr lang="en-US" altLang="ko-KR" sz="900" dirty="0"/>
              <a:t>. (</a:t>
            </a:r>
            <a:r>
              <a:rPr lang="ko-KR" altLang="en-US" sz="900" dirty="0"/>
              <a:t>주문일</a:t>
            </a:r>
            <a:r>
              <a:rPr lang="en-US" altLang="ko-KR" sz="900" dirty="0"/>
              <a:t>/</a:t>
            </a:r>
            <a:r>
              <a:rPr lang="ko-KR" altLang="en-US" sz="900" dirty="0"/>
              <a:t>품목</a:t>
            </a:r>
            <a:r>
              <a:rPr lang="en-US" altLang="ko-KR" sz="900" dirty="0"/>
              <a:t>/</a:t>
            </a:r>
            <a:r>
              <a:rPr lang="ko-KR" altLang="en-US" sz="900" dirty="0"/>
              <a:t>배송완료일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3) </a:t>
            </a:r>
            <a:r>
              <a:rPr lang="ko-KR" altLang="en-US" sz="900" dirty="0"/>
              <a:t>주문완료일 기준 </a:t>
            </a:r>
            <a:r>
              <a:rPr lang="en-US" altLang="ko-KR" sz="900" dirty="0"/>
              <a:t>15</a:t>
            </a:r>
            <a:r>
              <a:rPr lang="ko-KR" altLang="en-US" sz="900" dirty="0"/>
              <a:t>일간 배송미완료에 대해 </a:t>
            </a:r>
            <a:r>
              <a:rPr lang="ko-KR" altLang="en-US" sz="900" dirty="0" err="1"/>
              <a:t>알람</a:t>
            </a:r>
            <a:r>
              <a:rPr lang="en-US" altLang="ko-KR" sz="900" dirty="0"/>
              <a:t>(</a:t>
            </a:r>
            <a:r>
              <a:rPr lang="ko-KR" altLang="en-US" sz="900" dirty="0"/>
              <a:t>팝업</a:t>
            </a:r>
            <a:r>
              <a:rPr lang="en-US" altLang="ko-KR" sz="900" dirty="0"/>
              <a:t>)</a:t>
            </a:r>
            <a:r>
              <a:rPr lang="ko-KR" altLang="en-US" sz="900" dirty="0"/>
              <a:t>을 띄운다</a:t>
            </a:r>
            <a:r>
              <a:rPr lang="en-US" altLang="ko-KR" sz="900" dirty="0"/>
              <a:t>. </a:t>
            </a:r>
            <a:r>
              <a:rPr lang="ko-KR" altLang="en-US" sz="900" dirty="0"/>
              <a:t>*관리자페이지연동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4) </a:t>
            </a:r>
            <a:r>
              <a:rPr lang="ko-KR" altLang="en-US" sz="900" dirty="0"/>
              <a:t>배송조회</a:t>
            </a:r>
            <a:r>
              <a:rPr lang="en-US" altLang="ko-KR" sz="900" dirty="0"/>
              <a:t>/</a:t>
            </a:r>
            <a:r>
              <a:rPr lang="ko-KR" altLang="en-US" sz="900" dirty="0"/>
              <a:t>교환신청</a:t>
            </a:r>
            <a:r>
              <a:rPr lang="en-US" altLang="ko-KR" sz="900" dirty="0"/>
              <a:t>/</a:t>
            </a:r>
            <a:r>
              <a:rPr lang="ko-KR" altLang="en-US" sz="900" dirty="0"/>
              <a:t>반품신청 버튼을 구성하고</a:t>
            </a:r>
            <a:r>
              <a:rPr lang="en-US" altLang="ko-KR" sz="900" dirty="0"/>
              <a:t>, </a:t>
            </a:r>
            <a:r>
              <a:rPr lang="ko-KR" altLang="en-US" sz="900" dirty="0"/>
              <a:t>버튼 클릭 시 해당 페이지로 이동한다</a:t>
            </a:r>
            <a:r>
              <a:rPr lang="en-US" altLang="ko-KR" sz="900" dirty="0"/>
              <a:t>.</a:t>
            </a:r>
          </a:p>
          <a:p>
            <a:pPr lvl="1" fontAlgn="base">
              <a:lnSpc>
                <a:spcPct val="150000"/>
              </a:lnSpc>
            </a:pP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취소</a:t>
            </a:r>
            <a:r>
              <a:rPr lang="en-US" altLang="ko-KR" sz="900" dirty="0"/>
              <a:t>/</a:t>
            </a:r>
            <a:r>
              <a:rPr lang="ko-KR" altLang="en-US" sz="900" dirty="0"/>
              <a:t>반품</a:t>
            </a:r>
            <a:r>
              <a:rPr lang="en-US" altLang="ko-KR" sz="900" dirty="0"/>
              <a:t>/</a:t>
            </a:r>
            <a:r>
              <a:rPr lang="ko-KR" altLang="en-US" sz="900" dirty="0"/>
              <a:t>교환</a:t>
            </a:r>
            <a:r>
              <a:rPr lang="en-US" altLang="ko-KR" sz="900" dirty="0"/>
              <a:t>/</a:t>
            </a:r>
            <a:r>
              <a:rPr lang="ko-KR" altLang="en-US" sz="900" dirty="0"/>
              <a:t>환불내역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1) </a:t>
            </a:r>
            <a:r>
              <a:rPr lang="ko-KR" altLang="en-US" sz="900" dirty="0"/>
              <a:t>취소</a:t>
            </a:r>
            <a:r>
              <a:rPr lang="en-US" altLang="ko-KR" sz="900" dirty="0"/>
              <a:t>/</a:t>
            </a:r>
            <a:r>
              <a:rPr lang="ko-KR" altLang="en-US" sz="900" dirty="0"/>
              <a:t>반품</a:t>
            </a:r>
            <a:r>
              <a:rPr lang="en-US" altLang="ko-KR" sz="900" dirty="0"/>
              <a:t>/</a:t>
            </a:r>
            <a:r>
              <a:rPr lang="ko-KR" altLang="en-US" sz="900" dirty="0"/>
              <a:t>교환 신청한 내역을 누적 확인을 할 수 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2) </a:t>
            </a:r>
            <a:r>
              <a:rPr lang="ko-KR" altLang="en-US" sz="900" dirty="0"/>
              <a:t>조회기간을 설정하여 원하는 기간 선택 및 조회를 할 수 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2) ‘</a:t>
            </a:r>
            <a:r>
              <a:rPr lang="ko-KR" altLang="en-US" sz="900" dirty="0"/>
              <a:t>취소</a:t>
            </a:r>
            <a:r>
              <a:rPr lang="en-US" altLang="ko-KR" sz="900" dirty="0"/>
              <a:t>/</a:t>
            </a:r>
            <a:r>
              <a:rPr lang="ko-KR" altLang="en-US" sz="900" dirty="0"/>
              <a:t>반품안내’ 버튼 클릭 시 ‘취소</a:t>
            </a:r>
            <a:r>
              <a:rPr lang="en-US" altLang="ko-KR" sz="900" dirty="0"/>
              <a:t>/</a:t>
            </a:r>
            <a:r>
              <a:rPr lang="ko-KR" altLang="en-US" sz="900" dirty="0"/>
              <a:t>반품 방법’ 페이지로 이동한다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6F706A0-ACB9-440A-AAF9-9FA05B56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05E90CC-D224-4159-B231-2301C6B2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C9110B9-ACF9-46E2-A608-D883B587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35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926341"/>
            <a:ext cx="7488832" cy="3462486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 dirty="0"/>
              <a:t>5. </a:t>
            </a:r>
            <a:r>
              <a:rPr lang="ko-KR" altLang="en-US" sz="1000" b="1" dirty="0"/>
              <a:t>상품 상세페이지</a:t>
            </a:r>
            <a:endParaRPr lang="ko-KR" altLang="en-US" sz="1000" dirty="0"/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제품 이미지</a:t>
            </a:r>
            <a:r>
              <a:rPr lang="en-US" altLang="ko-KR" sz="900" dirty="0"/>
              <a:t>, </a:t>
            </a:r>
            <a:r>
              <a:rPr lang="ko-KR" altLang="en-US" sz="900" dirty="0"/>
              <a:t>상품명</a:t>
            </a:r>
            <a:r>
              <a:rPr lang="en-US" altLang="ko-KR" sz="900" dirty="0"/>
              <a:t>, </a:t>
            </a:r>
            <a:r>
              <a:rPr lang="ko-KR" altLang="en-US" sz="900" dirty="0"/>
              <a:t>가격</a:t>
            </a:r>
            <a:r>
              <a:rPr lang="en-US" altLang="ko-KR" sz="900" dirty="0"/>
              <a:t>, </a:t>
            </a:r>
            <a:r>
              <a:rPr lang="ko-KR" altLang="en-US" sz="900" dirty="0"/>
              <a:t>설명</a:t>
            </a:r>
            <a:endParaRPr lang="en-US" altLang="ko-KR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 </a:t>
            </a:r>
            <a:r>
              <a:rPr lang="ko-KR" altLang="en-US" sz="900" dirty="0"/>
              <a:t>상품 이미지에 마우스 커서를 올리면 돋보기 효과 기능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사용자가 수량 </a:t>
            </a:r>
            <a:r>
              <a:rPr lang="en-US" altLang="ko-KR" sz="900" dirty="0"/>
              <a:t>/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/ </a:t>
            </a:r>
            <a:r>
              <a:rPr lang="ko-KR" altLang="en-US" sz="900" dirty="0" err="1"/>
              <a:t>바로구매</a:t>
            </a:r>
            <a:r>
              <a:rPr lang="ko-KR" altLang="en-US" sz="900" dirty="0"/>
              <a:t> 기능을 버튼으로 작동 가능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1) </a:t>
            </a:r>
            <a:r>
              <a:rPr lang="ko-KR" altLang="en-US" sz="900" dirty="0"/>
              <a:t>수량은 버튼을 눌러 하나씩 추가 </a:t>
            </a:r>
            <a:r>
              <a:rPr lang="en-US" altLang="ko-KR" sz="900" dirty="0"/>
              <a:t>/ </a:t>
            </a:r>
            <a:r>
              <a:rPr lang="ko-KR" altLang="en-US" sz="900" dirty="0"/>
              <a:t>제거 하는 방식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2) </a:t>
            </a:r>
            <a:r>
              <a:rPr lang="ko-KR" altLang="en-US" sz="900" dirty="0"/>
              <a:t>장바구니 추가 버튼을 누르면 장바구니에 물품이 추가된다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3) </a:t>
            </a:r>
            <a:r>
              <a:rPr lang="ko-KR" altLang="en-US" sz="900" dirty="0"/>
              <a:t>장바구니 모양 아이콘을 누르면 장바구니로 이동되도록 한다</a:t>
            </a:r>
            <a:r>
              <a:rPr lang="en-US" altLang="ko-KR" sz="900" dirty="0"/>
              <a:t>.</a:t>
            </a:r>
          </a:p>
          <a:p>
            <a:pPr lvl="1" fontAlgn="base">
              <a:lnSpc>
                <a:spcPct val="150000"/>
              </a:lnSpc>
            </a:pPr>
            <a:endParaRPr lang="en-US" altLang="ko-KR" sz="900" dirty="0"/>
          </a:p>
          <a:p>
            <a:pPr fontAlgn="base">
              <a:lnSpc>
                <a:spcPct val="150000"/>
              </a:lnSpc>
            </a:pPr>
            <a:r>
              <a:rPr lang="en-US" altLang="ko-KR" sz="1000" b="1" dirty="0"/>
              <a:t>6. </a:t>
            </a:r>
            <a:r>
              <a:rPr lang="ko-KR" altLang="en-US" sz="1000" b="1" dirty="0"/>
              <a:t>장바구니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상품을 즉시 구매 할 경우 주문결제 시스템으로 넘어간다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원하는 상품으로 선택 구매 체크 후 주문할 수 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상품 칸 주문하기</a:t>
            </a:r>
            <a:r>
              <a:rPr lang="en-US" altLang="ko-KR" sz="900" dirty="0"/>
              <a:t>/</a:t>
            </a:r>
            <a:r>
              <a:rPr lang="ko-KR" altLang="en-US" sz="900" dirty="0"/>
              <a:t>상품명</a:t>
            </a:r>
            <a:r>
              <a:rPr lang="en-US" altLang="ko-KR" sz="900" dirty="0"/>
              <a:t>/</a:t>
            </a:r>
            <a:r>
              <a:rPr lang="ko-KR" altLang="en-US" sz="900" dirty="0"/>
              <a:t>할인율</a:t>
            </a:r>
            <a:r>
              <a:rPr lang="en-US" altLang="ko-KR" sz="900" dirty="0"/>
              <a:t>/</a:t>
            </a:r>
            <a:r>
              <a:rPr lang="ko-KR" altLang="en-US" sz="900" dirty="0"/>
              <a:t>수량</a:t>
            </a:r>
            <a:r>
              <a:rPr lang="en-US" altLang="ko-KR" sz="900" dirty="0"/>
              <a:t>/</a:t>
            </a:r>
            <a:r>
              <a:rPr lang="ko-KR" altLang="en-US" sz="900" dirty="0"/>
              <a:t>제품금액</a:t>
            </a:r>
            <a:r>
              <a:rPr lang="en-US" altLang="ko-KR" sz="900" dirty="0"/>
              <a:t>/</a:t>
            </a:r>
            <a:r>
              <a:rPr lang="ko-KR" altLang="en-US" sz="900" dirty="0"/>
              <a:t>삭제하기가 표시된다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1) </a:t>
            </a:r>
            <a:r>
              <a:rPr lang="ko-KR" altLang="en-US" sz="900" dirty="0"/>
              <a:t>삭제하기 버튼을 누르면 ‘상품삭제확인’을 하고 삭제한다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2) </a:t>
            </a:r>
            <a:r>
              <a:rPr lang="ko-KR" altLang="en-US" sz="900" dirty="0"/>
              <a:t>장바구니 이동 여부를 묻는다 </a:t>
            </a:r>
            <a:r>
              <a:rPr lang="en-US" altLang="ko-KR" sz="900" dirty="0"/>
              <a:t>Y / N, Y</a:t>
            </a:r>
            <a:r>
              <a:rPr lang="ko-KR" altLang="en-US" sz="900" dirty="0"/>
              <a:t>를 누를 경우 장바구니로 이동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상품금액이 총 </a:t>
            </a:r>
            <a:r>
              <a:rPr lang="en-US" altLang="ko-KR" sz="900" dirty="0"/>
              <a:t>10</a:t>
            </a:r>
            <a:r>
              <a:rPr lang="ko-KR" altLang="en-US" sz="900" dirty="0"/>
              <a:t>만 원 이상 시 무료 배송으로 한다</a:t>
            </a:r>
            <a:r>
              <a:rPr lang="en-US" altLang="ko-KR" sz="900" dirty="0"/>
              <a:t>.</a:t>
            </a:r>
          </a:p>
          <a:p>
            <a:pPr lvl="1" fontAlgn="base"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4F1DFEF-BED6-4717-8749-64DEEFFB8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DA6337B-FDAB-4F15-9C5F-F866F67D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46D556C-8478-4692-A7D6-FB513804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17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926341"/>
            <a:ext cx="7488832" cy="3647152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 dirty="0"/>
              <a:t>7. </a:t>
            </a:r>
            <a:r>
              <a:rPr lang="ko-KR" altLang="en-US" sz="1000" b="1" dirty="0"/>
              <a:t>결제하기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주문 상품 확인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1) </a:t>
            </a:r>
            <a:r>
              <a:rPr lang="ko-KR" altLang="en-US" sz="900" dirty="0"/>
              <a:t>상품이미지</a:t>
            </a:r>
            <a:r>
              <a:rPr lang="en-US" altLang="ko-KR" sz="900" dirty="0"/>
              <a:t>/</a:t>
            </a:r>
            <a:r>
              <a:rPr lang="ko-KR" altLang="en-US" sz="900" dirty="0"/>
              <a:t>상품명</a:t>
            </a:r>
            <a:r>
              <a:rPr lang="en-US" altLang="ko-KR" sz="900" dirty="0"/>
              <a:t>/</a:t>
            </a:r>
            <a:r>
              <a:rPr lang="ko-KR" altLang="en-US" sz="900" dirty="0"/>
              <a:t>가격</a:t>
            </a:r>
            <a:r>
              <a:rPr lang="en-US" altLang="ko-KR" sz="900" dirty="0"/>
              <a:t>/</a:t>
            </a:r>
            <a:r>
              <a:rPr lang="ko-KR" altLang="en-US" sz="900" dirty="0"/>
              <a:t>수량</a:t>
            </a:r>
            <a:r>
              <a:rPr lang="en-US" altLang="ko-KR" sz="900" dirty="0"/>
              <a:t>/</a:t>
            </a:r>
            <a:r>
              <a:rPr lang="ko-KR" altLang="en-US" sz="900" dirty="0"/>
              <a:t>금액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2) </a:t>
            </a:r>
            <a:r>
              <a:rPr lang="ko-KR" altLang="en-US" sz="900" dirty="0"/>
              <a:t>상품주문금액</a:t>
            </a:r>
            <a:r>
              <a:rPr lang="en-US" altLang="ko-KR" sz="900" dirty="0"/>
              <a:t>/</a:t>
            </a:r>
            <a:r>
              <a:rPr lang="ko-KR" altLang="en-US" sz="900" dirty="0"/>
              <a:t>결제 </a:t>
            </a:r>
            <a:r>
              <a:rPr lang="ko-KR" altLang="en-US" sz="900" dirty="0" err="1"/>
              <a:t>배송비</a:t>
            </a:r>
            <a:r>
              <a:rPr lang="en-US" altLang="ko-KR" sz="900" dirty="0"/>
              <a:t>/</a:t>
            </a:r>
            <a:r>
              <a:rPr lang="ko-KR" altLang="en-US" sz="900" dirty="0"/>
              <a:t>결제예정금액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상품 구매 시 주문자 정보 입력을 받는다</a:t>
            </a:r>
            <a:r>
              <a:rPr lang="en-US" altLang="ko-KR" sz="900" dirty="0"/>
              <a:t>.  (</a:t>
            </a:r>
            <a:r>
              <a:rPr lang="ko-KR" altLang="en-US" sz="900" dirty="0"/>
              <a:t>받는 사람</a:t>
            </a:r>
            <a:r>
              <a:rPr lang="en-US" altLang="ko-KR" sz="900" dirty="0"/>
              <a:t>, </a:t>
            </a:r>
            <a:r>
              <a:rPr lang="ko-KR" altLang="en-US" sz="900" dirty="0"/>
              <a:t>주소</a:t>
            </a:r>
            <a:r>
              <a:rPr lang="en-US" altLang="ko-KR" sz="900" dirty="0"/>
              <a:t>, </a:t>
            </a:r>
            <a:r>
              <a:rPr lang="ko-KR" altLang="en-US" sz="900" dirty="0"/>
              <a:t>전화번호</a:t>
            </a:r>
            <a:r>
              <a:rPr lang="en-US" altLang="ko-KR" sz="900" dirty="0"/>
              <a:t>, </a:t>
            </a:r>
            <a:r>
              <a:rPr lang="ko-KR" altLang="en-US" sz="900" dirty="0"/>
              <a:t>휴대폰 번호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배송시</a:t>
            </a:r>
            <a:r>
              <a:rPr lang="ko-KR" altLang="en-US" sz="900" dirty="0"/>
              <a:t> 요청사항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카드결제</a:t>
            </a:r>
            <a:r>
              <a:rPr lang="en-US" altLang="ko-KR" sz="900" dirty="0"/>
              <a:t>, </a:t>
            </a:r>
            <a:r>
              <a:rPr lang="ko-KR" altLang="en-US" sz="900" dirty="0"/>
              <a:t>실기간 계좌이체</a:t>
            </a:r>
            <a:r>
              <a:rPr lang="en-US" altLang="ko-KR" sz="900" dirty="0"/>
              <a:t>(</a:t>
            </a:r>
            <a:r>
              <a:rPr lang="ko-KR" altLang="en-US" sz="900" dirty="0"/>
              <a:t>무통장</a:t>
            </a:r>
            <a:r>
              <a:rPr lang="en-US" altLang="ko-KR" sz="900" dirty="0"/>
              <a:t>) </a:t>
            </a:r>
            <a:r>
              <a:rPr lang="ko-KR" altLang="en-US" sz="900" dirty="0"/>
              <a:t>선택을 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1) </a:t>
            </a:r>
            <a:r>
              <a:rPr lang="ko-KR" altLang="en-US" sz="900" dirty="0"/>
              <a:t>카드결제를 선택할 시 결제 페이지로 이동한다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vl="1" fontAlgn="base">
              <a:lnSpc>
                <a:spcPct val="150000"/>
              </a:lnSpc>
            </a:pPr>
            <a:r>
              <a:rPr lang="en-US" altLang="ko-KR" sz="900" dirty="0"/>
              <a:t>2) </a:t>
            </a:r>
            <a:r>
              <a:rPr lang="ko-KR" altLang="en-US" sz="900" dirty="0"/>
              <a:t>실시간 계좌이체</a:t>
            </a:r>
            <a:r>
              <a:rPr lang="en-US" altLang="ko-KR" sz="900" dirty="0"/>
              <a:t>(</a:t>
            </a:r>
            <a:r>
              <a:rPr lang="ko-KR" altLang="en-US" sz="900" dirty="0"/>
              <a:t>무통장</a:t>
            </a:r>
            <a:r>
              <a:rPr lang="en-US" altLang="ko-KR" sz="900" dirty="0"/>
              <a:t>)</a:t>
            </a:r>
            <a:r>
              <a:rPr lang="ko-KR" altLang="en-US" sz="900" dirty="0"/>
              <a:t>을 선택 할 시 회사 계좌번호를 받는다</a:t>
            </a:r>
            <a:r>
              <a:rPr lang="en-US" altLang="ko-KR" sz="900" dirty="0"/>
              <a:t>.</a:t>
            </a:r>
          </a:p>
          <a:p>
            <a:pPr lvl="1" fontAlgn="base">
              <a:lnSpc>
                <a:spcPct val="150000"/>
              </a:lnSpc>
            </a:pPr>
            <a:endParaRPr lang="en-US" altLang="ko-KR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b="1" dirty="0"/>
              <a:t>8. </a:t>
            </a:r>
            <a:r>
              <a:rPr lang="ko-KR" altLang="en-US" sz="900" b="1" dirty="0"/>
              <a:t>고객센터</a:t>
            </a:r>
            <a:endParaRPr lang="en-US" altLang="ko-KR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&lt;1:1</a:t>
            </a:r>
            <a:r>
              <a:rPr lang="ko-KR" altLang="en-US" sz="900" dirty="0"/>
              <a:t>문의하기</a:t>
            </a:r>
            <a:r>
              <a:rPr lang="en-US" altLang="ko-KR" sz="900" dirty="0"/>
              <a:t>&gt;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제목</a:t>
            </a:r>
            <a:r>
              <a:rPr lang="en-US" altLang="ko-KR" sz="900" dirty="0"/>
              <a:t>,</a:t>
            </a:r>
            <a:r>
              <a:rPr lang="ko-KR" altLang="en-US" sz="900" dirty="0"/>
              <a:t>사용자</a:t>
            </a:r>
            <a:r>
              <a:rPr lang="en-US" altLang="ko-KR" sz="900" dirty="0"/>
              <a:t>(</a:t>
            </a:r>
            <a:r>
              <a:rPr lang="ko-KR" altLang="en-US" sz="900" dirty="0" err="1"/>
              <a:t>이메일형식</a:t>
            </a:r>
            <a:r>
              <a:rPr lang="en-US" altLang="ko-KR" sz="900" dirty="0"/>
              <a:t>),</a:t>
            </a:r>
            <a:r>
              <a:rPr lang="ko-KR" altLang="en-US" sz="900" dirty="0"/>
              <a:t>내용</a:t>
            </a:r>
            <a:r>
              <a:rPr lang="en-US" altLang="ko-KR" sz="900" dirty="0"/>
              <a:t>,</a:t>
            </a:r>
            <a:r>
              <a:rPr lang="ko-KR" altLang="en-US" sz="900" dirty="0"/>
              <a:t>전송하기 로 구성한다</a:t>
            </a:r>
            <a:r>
              <a:rPr lang="en-US" altLang="ko-KR" sz="9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문의유형 </a:t>
            </a:r>
            <a:r>
              <a:rPr lang="en-US" altLang="ko-KR" sz="900" dirty="0"/>
              <a:t>(</a:t>
            </a:r>
            <a:r>
              <a:rPr lang="ko-KR" altLang="en-US" sz="900" dirty="0"/>
              <a:t>상품문의</a:t>
            </a:r>
            <a:r>
              <a:rPr lang="en-US" altLang="ko-KR" sz="900" dirty="0"/>
              <a:t>,</a:t>
            </a:r>
            <a:r>
              <a:rPr lang="ko-KR" altLang="en-US" sz="900" dirty="0" err="1"/>
              <a:t>배송문의등</a:t>
            </a:r>
            <a:r>
              <a:rPr lang="en-US" altLang="ko-KR" sz="900" dirty="0"/>
              <a:t>)</a:t>
            </a:r>
            <a:r>
              <a:rPr lang="ko-KR" altLang="en-US" sz="900" dirty="0"/>
              <a:t>을 카테고리로 구성한다</a:t>
            </a:r>
            <a:r>
              <a:rPr lang="en-US" altLang="ko-KR" sz="9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문의한 글이 없을 경우 ‘문의한 내역이 없습니다’ 로 표시된다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사용자 본인이 쓴 글만 볼 수 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첨부파일을 추가 할 수 있다</a:t>
            </a:r>
            <a:r>
              <a:rPr lang="en-US" altLang="ko-KR" sz="900" dirty="0"/>
              <a:t>. * </a:t>
            </a:r>
            <a:r>
              <a:rPr lang="ko-KR" altLang="en-US" sz="900" dirty="0"/>
              <a:t>이미지 파일만 </a:t>
            </a:r>
            <a:r>
              <a:rPr lang="en-US" altLang="ko-KR" sz="900" dirty="0"/>
              <a:t>(</a:t>
            </a:r>
            <a:r>
              <a:rPr lang="en-US" altLang="ko-KR" sz="900" dirty="0" err="1"/>
              <a:t>jpg,png</a:t>
            </a:r>
            <a:r>
              <a:rPr lang="en-US" altLang="ko-KR" sz="900" dirty="0"/>
              <a:t>) </a:t>
            </a:r>
            <a:r>
              <a:rPr lang="ko-KR" altLang="en-US" sz="900" dirty="0"/>
              <a:t>최대 </a:t>
            </a:r>
            <a:r>
              <a:rPr lang="en-US" altLang="ko-KR" sz="900" dirty="0"/>
              <a:t>5</a:t>
            </a:r>
            <a:r>
              <a:rPr lang="ko-KR" altLang="en-US" sz="900" dirty="0"/>
              <a:t>장까지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</a:t>
            </a:r>
            <a:r>
              <a:rPr lang="ko-KR" altLang="en-US" sz="900" dirty="0"/>
              <a:t>사용자가 작성한 글을 수정할 수 있으나</a:t>
            </a:r>
            <a:r>
              <a:rPr lang="en-US" altLang="ko-KR" sz="900" dirty="0"/>
              <a:t>, </a:t>
            </a:r>
            <a:r>
              <a:rPr lang="ko-KR" altLang="en-US" sz="900" dirty="0"/>
              <a:t>관리자가 답변완료 했을 시 수정 및 삭제 불가하다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83D2E64-8FD5-4E0E-A229-854BF7B5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F42DF0-461D-471E-A077-1C142E2FB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4796F8-3F21-4857-BAF5-71C5FFB2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8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926341"/>
            <a:ext cx="7488832" cy="3624069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900" b="1" dirty="0"/>
              <a:t>8. </a:t>
            </a:r>
            <a:r>
              <a:rPr lang="ko-KR" altLang="en-US" sz="900" b="1" dirty="0"/>
              <a:t>고객센터</a:t>
            </a:r>
            <a:endParaRPr lang="en-US" altLang="ko-KR" sz="900" b="1" dirty="0"/>
          </a:p>
          <a:p>
            <a:pPr fontAlgn="base">
              <a:lnSpc>
                <a:spcPct val="150000"/>
              </a:lnSpc>
            </a:pPr>
            <a:endParaRPr lang="en-US" altLang="ko-KR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&lt;</a:t>
            </a:r>
            <a:r>
              <a:rPr lang="ko-KR" altLang="en-US" sz="900" dirty="0"/>
              <a:t>자주하는 질문</a:t>
            </a:r>
            <a:r>
              <a:rPr lang="en-US" altLang="ko-KR" sz="900" dirty="0"/>
              <a:t>&gt;</a:t>
            </a:r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1)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얼마인가요</a:t>
            </a:r>
            <a:r>
              <a:rPr lang="en-US" altLang="ko-KR" sz="900" dirty="0"/>
              <a:t>? </a:t>
            </a:r>
          </a:p>
          <a:p>
            <a:pPr fontAlgn="base">
              <a:lnSpc>
                <a:spcPct val="150000"/>
              </a:lnSpc>
            </a:pPr>
            <a:r>
              <a:rPr lang="ko-KR" altLang="en-US" sz="900" dirty="0"/>
              <a:t>    → 저희 혼싸 배송 상품의 경우 주문 총 금액이 </a:t>
            </a:r>
            <a:r>
              <a:rPr lang="en-US" altLang="ko-KR" sz="900" dirty="0"/>
              <a:t>10</a:t>
            </a:r>
            <a:r>
              <a:rPr lang="ko-KR" altLang="en-US" sz="900" dirty="0"/>
              <a:t>만원 이상인 경우 무료배송</a:t>
            </a:r>
            <a:r>
              <a:rPr lang="en-US" altLang="ko-KR" sz="900" dirty="0"/>
              <a:t>, 10</a:t>
            </a:r>
            <a:r>
              <a:rPr lang="ko-KR" altLang="en-US" sz="900" dirty="0"/>
              <a:t>만원 미만인 경우 </a:t>
            </a:r>
            <a:r>
              <a:rPr lang="ko-KR" altLang="en-US" sz="900" dirty="0" err="1"/>
              <a:t>배송료</a:t>
            </a:r>
            <a:r>
              <a:rPr lang="ko-KR" altLang="en-US" sz="900" dirty="0"/>
              <a:t> </a:t>
            </a:r>
            <a:r>
              <a:rPr lang="en-US" altLang="ko-KR" sz="900" dirty="0"/>
              <a:t>3,000</a:t>
            </a:r>
            <a:r>
              <a:rPr lang="ko-KR" altLang="en-US" sz="900" dirty="0"/>
              <a:t>원이 부과됩니다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2) </a:t>
            </a:r>
            <a:r>
              <a:rPr lang="ko-KR" altLang="en-US" sz="900" dirty="0"/>
              <a:t>상품을 반품하고 싶어요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ko-KR" altLang="en-US" sz="900" dirty="0"/>
              <a:t>    → 배송완료 후 </a:t>
            </a:r>
            <a:r>
              <a:rPr lang="en-US" altLang="ko-KR" sz="900" dirty="0"/>
              <a:t>7</a:t>
            </a:r>
            <a:r>
              <a:rPr lang="ko-KR" altLang="en-US" sz="900" dirty="0"/>
              <a:t>일 이내에 가능하며</a:t>
            </a:r>
            <a:r>
              <a:rPr lang="en-US" altLang="ko-KR" sz="900" dirty="0"/>
              <a:t>, </a:t>
            </a:r>
            <a:r>
              <a:rPr lang="ko-KR" altLang="en-US" sz="900" dirty="0"/>
              <a:t>주문내역조회에서 반품신청을 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3) </a:t>
            </a:r>
            <a:r>
              <a:rPr lang="ko-KR" altLang="en-US" sz="900" dirty="0"/>
              <a:t>배송 지 변경을 어떻게 하나요</a:t>
            </a:r>
            <a:r>
              <a:rPr lang="en-US" altLang="ko-KR" sz="900" dirty="0"/>
              <a:t>?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ko-KR" altLang="en-US" sz="900" dirty="0"/>
              <a:t>    → 결제 완료 페이지에서 </a:t>
            </a:r>
            <a:r>
              <a:rPr lang="en-US" altLang="ko-KR" sz="900" dirty="0"/>
              <a:t>[</a:t>
            </a:r>
            <a:r>
              <a:rPr lang="ko-KR" altLang="en-US" sz="900" dirty="0"/>
              <a:t>배송정보수정</a:t>
            </a:r>
            <a:r>
              <a:rPr lang="en-US" altLang="ko-KR" sz="900" dirty="0"/>
              <a:t>] </a:t>
            </a:r>
            <a:r>
              <a:rPr lang="ko-KR" altLang="en-US" sz="900" dirty="0"/>
              <a:t>버튼을 클릭 후 </a:t>
            </a:r>
            <a:r>
              <a:rPr lang="en-US" altLang="ko-KR" sz="900" dirty="0"/>
              <a:t>[</a:t>
            </a:r>
            <a:r>
              <a:rPr lang="ko-KR" altLang="en-US" sz="900" dirty="0"/>
              <a:t>배송 지 변경</a:t>
            </a:r>
            <a:r>
              <a:rPr lang="en-US" altLang="ko-KR" sz="900" dirty="0"/>
              <a:t>] </a:t>
            </a:r>
            <a:r>
              <a:rPr lang="ko-KR" altLang="en-US" sz="900" dirty="0"/>
              <a:t>버튼을 눌러 </a:t>
            </a:r>
            <a:r>
              <a:rPr lang="ko-KR" altLang="en-US" sz="900" dirty="0" err="1"/>
              <a:t>수령지</a:t>
            </a:r>
            <a:r>
              <a:rPr lang="ko-KR" altLang="en-US" sz="900" dirty="0"/>
              <a:t> 정보를 변경 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4) </a:t>
            </a:r>
            <a:r>
              <a:rPr lang="ko-KR" altLang="en-US" sz="900" dirty="0"/>
              <a:t>상품이 오지 않았는데 어떻게 하나요</a:t>
            </a:r>
            <a:r>
              <a:rPr lang="en-US" altLang="ko-KR" sz="900" dirty="0"/>
              <a:t>?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ko-KR" altLang="en-US" sz="900" dirty="0"/>
              <a:t>    → 해당 상품의 </a:t>
            </a:r>
            <a:r>
              <a:rPr lang="en-US" altLang="ko-KR" sz="900" dirty="0"/>
              <a:t>[</a:t>
            </a:r>
            <a:r>
              <a:rPr lang="ko-KR" altLang="en-US" sz="900" dirty="0"/>
              <a:t>배송조회</a:t>
            </a:r>
            <a:r>
              <a:rPr lang="en-US" altLang="ko-KR" sz="900" dirty="0"/>
              <a:t>] </a:t>
            </a:r>
            <a:r>
              <a:rPr lang="ko-KR" altLang="en-US" sz="900" dirty="0"/>
              <a:t>버튼을 눌러 송장번호를 검색 한 뒤 택배 사에 문의 바랍니다</a:t>
            </a:r>
            <a:r>
              <a:rPr lang="en-US" altLang="ko-KR" sz="900" dirty="0"/>
              <a:t>. </a:t>
            </a:r>
            <a:r>
              <a:rPr lang="ko-KR" altLang="en-US" sz="900" dirty="0"/>
              <a:t> 배송 일이 지나도 상품이 도착하지 않았을 경우 </a:t>
            </a:r>
            <a:endParaRPr lang="en-US" altLang="ko-KR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ko-KR" altLang="en-US" sz="900" dirty="0"/>
              <a:t>고객센터로 연락 주시면 확인 해드리겠습니다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5) </a:t>
            </a:r>
            <a:r>
              <a:rPr lang="ko-KR" altLang="en-US" sz="900" dirty="0"/>
              <a:t>아이디</a:t>
            </a:r>
            <a:r>
              <a:rPr lang="en-US" altLang="ko-KR" sz="900" dirty="0"/>
              <a:t>(ID)</a:t>
            </a:r>
            <a:r>
              <a:rPr lang="ko-KR" altLang="en-US" sz="900" dirty="0"/>
              <a:t>와 비밀번호</a:t>
            </a:r>
            <a:r>
              <a:rPr lang="en-US" altLang="ko-KR" sz="900" dirty="0"/>
              <a:t>(Password)</a:t>
            </a:r>
            <a:r>
              <a:rPr lang="ko-KR" altLang="en-US" sz="900" dirty="0"/>
              <a:t>를 잊어버렸어요</a:t>
            </a:r>
            <a:r>
              <a:rPr lang="en-US" altLang="ko-KR" sz="900" dirty="0"/>
              <a:t>. </a:t>
            </a:r>
            <a:r>
              <a:rPr lang="ko-KR" altLang="en-US" sz="900" dirty="0"/>
              <a:t>어떻게 확인하나요</a:t>
            </a:r>
            <a:r>
              <a:rPr lang="en-US" altLang="ko-KR" sz="900" dirty="0"/>
              <a:t>?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ko-KR" altLang="en-US" sz="900" dirty="0"/>
              <a:t>    → 회원로그인 화면에서 </a:t>
            </a:r>
            <a:r>
              <a:rPr lang="en-US" altLang="ko-KR" sz="900" dirty="0"/>
              <a:t>[</a:t>
            </a:r>
            <a:r>
              <a:rPr lang="ko-KR" altLang="en-US" sz="900" dirty="0"/>
              <a:t>아이디 찾기</a:t>
            </a:r>
            <a:r>
              <a:rPr lang="en-US" altLang="ko-KR" sz="900" dirty="0"/>
              <a:t>] &gt; [</a:t>
            </a:r>
            <a:r>
              <a:rPr lang="ko-KR" altLang="en-US" sz="900" dirty="0"/>
              <a:t>이메일 인증</a:t>
            </a:r>
            <a:r>
              <a:rPr lang="en-US" altLang="ko-KR" sz="900" dirty="0"/>
              <a:t>]</a:t>
            </a:r>
            <a:r>
              <a:rPr lang="ko-KR" altLang="en-US" sz="900" dirty="0"/>
              <a:t>을 통하여 확인 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ko-KR" altLang="en-US" sz="900" dirty="0"/>
              <a:t>    → 회원로그인 화면에서 </a:t>
            </a:r>
            <a:r>
              <a:rPr lang="en-US" altLang="ko-KR" sz="900" dirty="0"/>
              <a:t>[</a:t>
            </a:r>
            <a:r>
              <a:rPr lang="ko-KR" altLang="en-US" sz="900" dirty="0"/>
              <a:t>비밀번호 찾기</a:t>
            </a:r>
            <a:r>
              <a:rPr lang="en-US" altLang="ko-KR" sz="900" dirty="0"/>
              <a:t>] &gt; [</a:t>
            </a:r>
            <a:r>
              <a:rPr lang="ko-KR" altLang="en-US" sz="900" dirty="0"/>
              <a:t>아이디와 성함</a:t>
            </a:r>
            <a:r>
              <a:rPr lang="en-US" altLang="ko-KR" sz="900" dirty="0"/>
              <a:t>, </a:t>
            </a:r>
            <a:r>
              <a:rPr lang="ko-KR" altLang="en-US" sz="900" dirty="0"/>
              <a:t>이메일 인증</a:t>
            </a:r>
            <a:r>
              <a:rPr lang="en-US" altLang="ko-KR" sz="900" dirty="0"/>
              <a:t>]</a:t>
            </a:r>
            <a:r>
              <a:rPr lang="ko-KR" altLang="en-US" sz="900" dirty="0"/>
              <a:t>을 입력하십시오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ko-KR" altLang="en-US" sz="900" dirty="0"/>
              <a:t>    → 기존 회원정보에 등록한 이메일 주소로 임시 비밀번호를 보내드립니다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fontAlgn="base">
              <a:lnSpc>
                <a:spcPct val="150000"/>
              </a:lnSpc>
            </a:pPr>
            <a:r>
              <a:rPr lang="ko-KR" altLang="en-US" sz="900" dirty="0"/>
              <a:t>    → 임시 비밀번호로 로그인 하신 후 마이 페이지에서 비밀번호를 변경하시면 됩니다</a:t>
            </a:r>
            <a:r>
              <a:rPr lang="en-US" altLang="ko-KR" sz="900" dirty="0"/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1990B11-EE58-41DB-9CA9-7E890278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47DB1E0-A404-4E36-B14F-F8AED2C7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4C6470C-CABB-48A3-9FC5-3DA8F59D6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1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01" y="1398739"/>
            <a:ext cx="9144000" cy="3765299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615434" y="-229908"/>
            <a:ext cx="1331218" cy="2200525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28614" y="915566"/>
            <a:ext cx="133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02</a:t>
            </a:r>
            <a:endParaRPr lang="ko-KR" altLang="en-US" sz="7200" b="1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1900" y="2000250"/>
            <a:ext cx="3547478" cy="415488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일정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12715" y="2495550"/>
            <a:ext cx="3200400" cy="938708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418438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2" y="555526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역할분담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</a:t>
            </a:r>
            <a:r>
              <a:rPr lang="ko-KR" altLang="en-US" sz="1000" b="1" dirty="0">
                <a:solidFill>
                  <a:schemeClr val="bg1"/>
                </a:solidFill>
              </a:rPr>
              <a:t>프로젝트 일정 ▶ </a:t>
            </a:r>
            <a:r>
              <a:rPr lang="ko-KR" altLang="en-US" sz="1000" b="1" dirty="0">
                <a:solidFill>
                  <a:srgbClr val="FA8224"/>
                </a:solidFill>
              </a:rPr>
              <a:t>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61" y="708578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7" y="2256750"/>
            <a:ext cx="619412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61" y="2256750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9862"/>
            <a:ext cx="614634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200" y="3579862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292726" y="806575"/>
            <a:ext cx="3078382" cy="477044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1400" dirty="0"/>
              <a:t>관리자 </a:t>
            </a:r>
            <a:r>
              <a:rPr lang="en-US" altLang="ko-KR" sz="1400" dirty="0"/>
              <a:t>: </a:t>
            </a:r>
            <a:r>
              <a:rPr lang="ko-KR" altLang="en-US" sz="1400" dirty="0"/>
              <a:t>로그인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메인페이지</a:t>
            </a:r>
            <a:endParaRPr lang="en-US" altLang="ko-KR" sz="1400" dirty="0"/>
          </a:p>
          <a:p>
            <a:r>
              <a:rPr lang="ko-KR" altLang="en-US" sz="1400" dirty="0"/>
              <a:t>사용자 </a:t>
            </a:r>
            <a:r>
              <a:rPr lang="en-US" altLang="ko-KR" sz="1400" dirty="0"/>
              <a:t>: </a:t>
            </a:r>
            <a:r>
              <a:rPr lang="ko-KR" altLang="en-US" sz="1400" dirty="0"/>
              <a:t>마이페이지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5336" y="2440950"/>
            <a:ext cx="2584471" cy="261600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1400" dirty="0"/>
              <a:t>관리자 </a:t>
            </a:r>
            <a:r>
              <a:rPr lang="en-US" altLang="ko-KR" sz="1400" dirty="0"/>
              <a:t>: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, </a:t>
            </a:r>
            <a:r>
              <a:rPr lang="ko-KR" altLang="en-US" sz="1400" dirty="0"/>
              <a:t>문의관리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01936" y="2440950"/>
            <a:ext cx="3230877" cy="261600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1400" dirty="0"/>
              <a:t>관리자 </a:t>
            </a:r>
            <a:r>
              <a:rPr lang="en-US" altLang="ko-KR" sz="1400" dirty="0"/>
              <a:t>: </a:t>
            </a:r>
            <a:r>
              <a:rPr lang="ko-KR" altLang="en-US" sz="1400" dirty="0"/>
              <a:t>주문관리</a:t>
            </a:r>
            <a:r>
              <a:rPr lang="en-US" altLang="ko-KR" sz="1400" dirty="0"/>
              <a:t>, </a:t>
            </a:r>
            <a:r>
              <a:rPr lang="ko-KR" altLang="en-US" sz="1400" dirty="0"/>
              <a:t>상품관리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51761" y="3656340"/>
            <a:ext cx="2669835" cy="477044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1400" dirty="0"/>
              <a:t>사용자 </a:t>
            </a:r>
            <a:r>
              <a:rPr lang="en-US" altLang="ko-KR" sz="1400" dirty="0"/>
              <a:t>: </a:t>
            </a:r>
            <a:r>
              <a:rPr lang="ko-KR" altLang="en-US" sz="1400" dirty="0"/>
              <a:t>메인페이지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</a:t>
            </a:r>
            <a:r>
              <a:rPr lang="en-US" altLang="ko-KR" sz="1400" dirty="0"/>
              <a:t>, </a:t>
            </a:r>
            <a:r>
              <a:rPr lang="ko-KR" altLang="en-US" sz="1400" dirty="0"/>
              <a:t>결제하기</a:t>
            </a:r>
            <a:r>
              <a:rPr lang="en-US" altLang="ko-KR" sz="1400" dirty="0"/>
              <a:t>, </a:t>
            </a:r>
            <a:r>
              <a:rPr lang="ko-KR" altLang="en-US" sz="1400" dirty="0"/>
              <a:t>고객센터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92725" y="3656018"/>
            <a:ext cx="3262673" cy="477044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1400" dirty="0"/>
              <a:t>사용자</a:t>
            </a:r>
            <a:r>
              <a:rPr lang="en-US" altLang="ko-KR" sz="1400" dirty="0"/>
              <a:t> :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ID </a:t>
            </a:r>
            <a:r>
              <a:rPr lang="ko-KR" altLang="en-US" sz="1400" dirty="0"/>
              <a:t>찾기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PW</a:t>
            </a:r>
            <a:r>
              <a:rPr lang="ko-KR" altLang="en-US" sz="1400" dirty="0"/>
              <a:t>찾기</a:t>
            </a:r>
            <a:r>
              <a:rPr lang="en-US" altLang="ko-KR" sz="1400" dirty="0"/>
              <a:t>, </a:t>
            </a:r>
            <a:r>
              <a:rPr lang="ko-KR" altLang="en-US" sz="1400" dirty="0"/>
              <a:t>상품 상세페이지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3010" y="1338577"/>
            <a:ext cx="1158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팀장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박덕수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52782" y="2859087"/>
            <a:ext cx="1158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팀원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정성진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2595" y="2886750"/>
            <a:ext cx="1158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팀원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강   훈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3675" y="4170986"/>
            <a:ext cx="1158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팀원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조혜련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63010" y="4195575"/>
            <a:ext cx="1158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팀원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김경욱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E3687EC-F282-49B4-BEA7-DB9DB58E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CF88820-60C6-4C3B-A690-AEEB3DA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D2D2EEC-B485-4461-ABC5-4D4A9D9A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43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2" y="555526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개발일정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7" y="1324192"/>
            <a:ext cx="7442489" cy="324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</a:t>
            </a:r>
            <a:r>
              <a:rPr lang="ko-KR" altLang="en-US" sz="1000" b="1" dirty="0">
                <a:solidFill>
                  <a:schemeClr val="bg1"/>
                </a:solidFill>
              </a:rPr>
              <a:t>프로젝트 일정 ▶ </a:t>
            </a:r>
            <a:r>
              <a:rPr lang="ko-KR" altLang="en-US" sz="1000" b="1" dirty="0">
                <a:solidFill>
                  <a:srgbClr val="FA8224"/>
                </a:solidFill>
              </a:rPr>
              <a:t>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AB3D4BA-F588-42B3-B3F7-E554656E0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E34BD31-E2D8-4F80-A9B4-56EAD53E3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C023C22-40CB-41F5-9B0B-F3B17EB9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35380" y="2233746"/>
            <a:ext cx="2012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혼자왔어</a:t>
            </a:r>
            <a:r>
              <a:rPr lang="en-US" altLang="ko-KR" sz="1400" dirty="0">
                <a:solidFill>
                  <a:schemeClr val="bg1"/>
                </a:solidFill>
              </a:rPr>
              <a:t>? </a:t>
            </a:r>
            <a:r>
              <a:rPr lang="ko-KR" altLang="en-US" sz="1400" dirty="0">
                <a:solidFill>
                  <a:schemeClr val="bg1"/>
                </a:solidFill>
              </a:rPr>
              <a:t>싸게줄게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3609" y="2064469"/>
            <a:ext cx="13746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90662" y="2964521"/>
            <a:ext cx="137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3655" y="886530"/>
            <a:ext cx="16097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 Case Diagram</a:t>
            </a:r>
          </a:p>
          <a:p>
            <a:pPr lvl="1">
              <a:spcAft>
                <a:spcPts val="600"/>
              </a:spcAf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600"/>
              </a:spcAf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19" y="2964521"/>
            <a:ext cx="1537831" cy="1074310"/>
          </a:xfrm>
          <a:prstGeom prst="rect">
            <a:avLst/>
          </a:prstGeom>
          <a:noFill/>
        </p:spPr>
        <p:txBody>
          <a:bodyPr wrap="square" bIns="180000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영역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박덕수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</a:p>
          <a:p>
            <a:pPr>
              <a:spcAft>
                <a:spcPts val="600"/>
              </a:spcAf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2)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   훈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</a:p>
          <a:p>
            <a:pPr>
              <a:spcAft>
                <a:spcPts val="600"/>
              </a:spcAf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3)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정성진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88" y="3960521"/>
            <a:ext cx="1368152" cy="843477"/>
          </a:xfrm>
          <a:prstGeom prst="rect">
            <a:avLst/>
          </a:prstGeom>
          <a:noFill/>
        </p:spPr>
        <p:txBody>
          <a:bodyPr wrap="square" bIns="180000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영역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조혜련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</a:p>
          <a:p>
            <a:pPr>
              <a:spcAft>
                <a:spcPts val="600"/>
              </a:spcAf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2)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김경욱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4296" y="1635646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Base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600"/>
              </a:spcAf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개체관계도</a:t>
            </a:r>
          </a:p>
          <a:p>
            <a:pPr lvl="1">
              <a:spcAft>
                <a:spcPts val="600"/>
              </a:spcAf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모델링</a:t>
            </a:r>
          </a:p>
          <a:p>
            <a:pPr lvl="1">
              <a:spcAft>
                <a:spcPts val="600"/>
              </a:spcAf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모델링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43608" y="2566450"/>
            <a:ext cx="1374698" cy="392771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프로젝트 소개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490661" y="2571750"/>
            <a:ext cx="1374698" cy="392771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프로젝트 일정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934014" y="2571749"/>
            <a:ext cx="1374698" cy="392771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구조설정자료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364019" y="2570073"/>
            <a:ext cx="1374698" cy="392771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UI </a:t>
            </a:r>
            <a:r>
              <a:rPr lang="ko-KR" altLang="en-US" sz="14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및 기능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811811" y="2554337"/>
            <a:ext cx="1374698" cy="392771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후기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11811" y="2299409"/>
            <a:ext cx="1374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개인후기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12210" y="1614504"/>
            <a:ext cx="0" cy="957246"/>
          </a:xfrm>
          <a:prstGeom prst="line">
            <a:avLst/>
          </a:prstGeom>
          <a:ln>
            <a:solidFill>
              <a:srgbClr val="FA8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859263" y="2964521"/>
            <a:ext cx="0" cy="957246"/>
          </a:xfrm>
          <a:prstGeom prst="line">
            <a:avLst/>
          </a:prstGeom>
          <a:ln>
            <a:solidFill>
              <a:srgbClr val="FA8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302616" y="1641742"/>
            <a:ext cx="0" cy="957246"/>
          </a:xfrm>
          <a:prstGeom prst="line">
            <a:avLst/>
          </a:prstGeom>
          <a:ln>
            <a:solidFill>
              <a:srgbClr val="FA8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732240" y="2964368"/>
            <a:ext cx="0" cy="957246"/>
          </a:xfrm>
          <a:prstGeom prst="line">
            <a:avLst/>
          </a:prstGeom>
          <a:ln>
            <a:solidFill>
              <a:srgbClr val="FA8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9BFB10-C3DC-468B-BB1D-37A1E348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AB8BBB6E-5AEC-4367-9AEF-FED4691A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C4EF67B0-DDDF-4AB9-8A02-6453CB73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7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2" y="555526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94" y="766563"/>
            <a:ext cx="3545521" cy="208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52500" y="1327004"/>
            <a:ext cx="1471621" cy="3035440"/>
          </a:xfrm>
          <a:prstGeom prst="rect">
            <a:avLst/>
          </a:prstGeom>
        </p:spPr>
        <p:txBody>
          <a:bodyPr wrap="square" lIns="34283" tIns="17142" rIns="34283" bIns="17142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Develop OS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DB Server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Python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Web Server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Framework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000" kern="0" dirty="0">
                <a:ea typeface="맑은 고딕" panose="020B0503020000020004" pitchFamily="50" charset="-127"/>
              </a:rPr>
              <a:t>웹 표준 준수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Develop language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Database Modeling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Documentation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000" kern="0" dirty="0">
                <a:ea typeface="맑은 고딕" panose="020B0503020000020004" pitchFamily="50" charset="-127"/>
              </a:rPr>
              <a:t>형상관리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Plugin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Develop Toll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API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28901" y="1327004"/>
            <a:ext cx="4104274" cy="3035440"/>
          </a:xfrm>
          <a:prstGeom prst="rect">
            <a:avLst/>
          </a:prstGeom>
        </p:spPr>
        <p:txBody>
          <a:bodyPr wrap="square" lIns="34283" tIns="17142" rIns="34283" bIns="17142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Windows10 Pro 64 bit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MySQL 8.0.20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Python 3.8.4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>
                <a:ea typeface="맑은 고딕" panose="020B0503020000020004" pitchFamily="50" charset="-127"/>
              </a:rPr>
              <a:t>Django 3.1.3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Version 5.0.7 RELEASE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HTML5, CSS3, JSP, JavaScript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Python, HTML5, CSS3, jQuery, JSP, JavaScript, XML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>
                <a:ea typeface="맑은 고딕" panose="020B0503020000020004" pitchFamily="50" charset="-127"/>
              </a:rPr>
              <a:t>논리적</a:t>
            </a:r>
            <a:r>
              <a:rPr lang="en-US" altLang="ko-KR" sz="1000" kern="0">
                <a:ea typeface="맑은 고딕" panose="020B0503020000020004" pitchFamily="50" charset="-127"/>
              </a:rPr>
              <a:t>(Logic) </a:t>
            </a:r>
            <a:r>
              <a:rPr lang="ko-KR" altLang="en-US" sz="1000" kern="0">
                <a:ea typeface="맑은 고딕" panose="020B0503020000020004" pitchFamily="50" charset="-127"/>
              </a:rPr>
              <a:t>모델링</a:t>
            </a:r>
            <a:r>
              <a:rPr lang="en-US" altLang="ko-KR" sz="1000" kern="0">
                <a:ea typeface="맑은 고딕" panose="020B0503020000020004" pitchFamily="50" charset="-127"/>
              </a:rPr>
              <a:t>, </a:t>
            </a:r>
            <a:r>
              <a:rPr lang="ko-KR" altLang="en-US" sz="1000" kern="0">
                <a:ea typeface="맑은 고딕" panose="020B0503020000020004" pitchFamily="50" charset="-127"/>
              </a:rPr>
              <a:t>물리적</a:t>
            </a:r>
            <a:r>
              <a:rPr lang="en-US" altLang="ko-KR" sz="1000" kern="0">
                <a:ea typeface="맑은 고딕" panose="020B0503020000020004" pitchFamily="50" charset="-127"/>
              </a:rPr>
              <a:t>(Physical) </a:t>
            </a:r>
            <a:r>
              <a:rPr lang="ko-KR" altLang="en-US" sz="1000" kern="0">
                <a:ea typeface="맑은 고딕" panose="020B0503020000020004" pitchFamily="50" charset="-127"/>
              </a:rPr>
              <a:t>모델링</a:t>
            </a:r>
            <a:endParaRPr lang="en-US" altLang="ko-KR" sz="1000" kern="0">
              <a:ea typeface="맑은 고딕" panose="020B0503020000020004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>
                <a:ea typeface="맑은 고딕" panose="020B0503020000020004" pitchFamily="50" charset="-127"/>
              </a:rPr>
              <a:t>Microsoft ( PowerPoint, Excel ), </a:t>
            </a:r>
            <a:r>
              <a:rPr lang="ko-KR" altLang="en-US" sz="1000" kern="0">
                <a:ea typeface="맑은 고딕" panose="020B0503020000020004" pitchFamily="50" charset="-127"/>
              </a:rPr>
              <a:t>한컴오피스 한글</a:t>
            </a:r>
            <a:endParaRPr lang="en-US" altLang="ko-KR" sz="1000" kern="0">
              <a:ea typeface="맑은 고딕" panose="020B0503020000020004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>
                <a:ea typeface="맑은 고딕" panose="020B0503020000020004" pitchFamily="50" charset="-127"/>
              </a:rPr>
              <a:t>Git version 2.25.1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Bootstrap 3.3.2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>
                <a:ea typeface="맑은 고딕" panose="020B0503020000020004" pitchFamily="50" charset="-127"/>
              </a:rPr>
              <a:t>Pycharm 20201.3, </a:t>
            </a:r>
            <a:r>
              <a:rPr lang="en-US" altLang="ko-KR" sz="1000" kern="0" dirty="0">
                <a:ea typeface="맑은 고딕" panose="020B0503020000020004" pitchFamily="50" charset="-127"/>
              </a:rPr>
              <a:t>SQL Developer 19.2.1.247.2212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ea typeface="맑은 고딕" panose="020B0503020000020004" pitchFamily="50" charset="-127"/>
              </a:rPr>
              <a:t>I am port (KG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이니시스결제</a:t>
            </a:r>
            <a:r>
              <a:rPr lang="en-US" altLang="ko-KR" sz="1000" kern="0" dirty="0"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</a:t>
            </a:r>
            <a:r>
              <a:rPr lang="ko-KR" altLang="en-US" sz="1000" b="1" dirty="0">
                <a:solidFill>
                  <a:schemeClr val="bg1"/>
                </a:solidFill>
              </a:rPr>
              <a:t>프로젝트 일정 ▶ </a:t>
            </a:r>
            <a:r>
              <a:rPr lang="ko-KR" altLang="en-US" sz="1000" b="1" dirty="0">
                <a:solidFill>
                  <a:srgbClr val="FA8224"/>
                </a:solidFill>
              </a:rPr>
              <a:t>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5F1D7E8-D1F9-4051-86BC-AF8E09FC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6DD8389-B2B6-4C45-A3A9-2DD5196D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A50E2C8-B7A3-45DF-BBB4-04B0798B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01" y="1398739"/>
            <a:ext cx="9144000" cy="3765299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615434" y="-229908"/>
            <a:ext cx="1331218" cy="2200525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28614" y="915566"/>
            <a:ext cx="133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03</a:t>
            </a:r>
            <a:endParaRPr lang="ko-KR" altLang="en-US" sz="7200" b="1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1900" y="2000250"/>
            <a:ext cx="3547478" cy="415488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구조설정자료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12715" y="2495550"/>
            <a:ext cx="3200400" cy="255453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 Case Diagram</a:t>
            </a:r>
          </a:p>
          <a:p>
            <a:pPr lvl="1">
              <a:spcAft>
                <a:spcPts val="60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  <a:p>
            <a:pPr lvl="1">
              <a:spcAft>
                <a:spcPts val="60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Base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</a:p>
          <a:p>
            <a:pPr lvl="1">
              <a:spcAft>
                <a:spcPts val="60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개체관계도</a:t>
            </a:r>
          </a:p>
          <a:p>
            <a:pPr lvl="1">
              <a:spcAft>
                <a:spcPts val="60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모델링</a:t>
            </a:r>
          </a:p>
          <a:p>
            <a:pPr lvl="1">
              <a:spcAft>
                <a:spcPts val="60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모델링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99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Use case Diagram 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</a:t>
            </a:r>
            <a:r>
              <a:rPr lang="ko-KR" altLang="en-US" sz="1000" b="1" dirty="0">
                <a:solidFill>
                  <a:schemeClr val="bg1"/>
                </a:solidFill>
              </a:rPr>
              <a:t>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1224105"/>
            <a:ext cx="4476750" cy="329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59BB4E9-A36B-4D2D-AA6A-C24F01A4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8928510-B533-42C0-9779-73F403B5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FE3B58-BBC1-4632-83DA-8A543C86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4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Use case Diagram 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</a:t>
            </a:r>
            <a:r>
              <a:rPr lang="ko-KR" altLang="en-US" sz="1000" b="1" dirty="0">
                <a:solidFill>
                  <a:schemeClr val="bg1"/>
                </a:solidFill>
              </a:rPr>
              <a:t>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70" y="1375197"/>
            <a:ext cx="5029200" cy="3351264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082B06F-4180-4887-8C96-811722D6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1B7D55A-6AED-4D9D-93E8-0626B08A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33D44C77-1BD4-433B-AFCE-B3C2BD55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1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개체관계도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</a:t>
            </a:r>
            <a:r>
              <a:rPr lang="ko-KR" altLang="en-US" sz="1000" b="1" dirty="0">
                <a:solidFill>
                  <a:schemeClr val="bg1"/>
                </a:solidFill>
              </a:rPr>
              <a:t>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34" y="1311716"/>
            <a:ext cx="4715533" cy="3338978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5FFB7E2-184D-4E41-A3D0-FA5CC700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7C1593B-B488-44B5-AA3A-9A184E0E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C7FB2E4-4237-4EA9-A03F-6F302419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06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논리적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</a:t>
            </a:r>
            <a:r>
              <a:rPr lang="ko-KR" altLang="en-US" sz="1000" b="1" dirty="0">
                <a:solidFill>
                  <a:schemeClr val="bg1"/>
                </a:solidFill>
              </a:rPr>
              <a:t>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32" y="1464531"/>
            <a:ext cx="5559136" cy="31259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AD996AE-3FE5-4FE4-9000-AF899F16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F9FA864-AF44-4429-AA54-77F4D845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B8651C57-5927-43F2-8789-45BF0E4A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4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물리적 모델링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</a:t>
            </a:r>
            <a:r>
              <a:rPr lang="ko-KR" altLang="en-US" sz="1000" b="1" dirty="0">
                <a:solidFill>
                  <a:schemeClr val="bg1"/>
                </a:solidFill>
              </a:rPr>
              <a:t>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23" y="1483753"/>
            <a:ext cx="5533159" cy="31389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663AC3F-7B52-4B2D-A83D-A4E9004E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1180BD2-C362-4F07-BB73-CEDCFE39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FC7F1032-2EDA-4059-B614-2F6CCCAA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0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4" y="1488866"/>
            <a:ext cx="3661594" cy="2362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062813" y="2362569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2268978" y="2350819"/>
            <a:ext cx="342038" cy="2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0066" y="3003798"/>
            <a:ext cx="1497012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83968" y="1131590"/>
            <a:ext cx="3456384" cy="101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로그인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클릭시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ID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와 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password</a:t>
            </a:r>
          </a:p>
          <a:p>
            <a:pPr algn="ctr"/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가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일치할시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메이페이지로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이동한다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28729" y="2206088"/>
            <a:ext cx="3456384" cy="828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Honssa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하이퍼링크를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클릭시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관리자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로그인페이지로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이동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67944" y="3492609"/>
            <a:ext cx="3456384" cy="828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회원가입 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아이디 찾기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/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비밀번호 찾기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클릭시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페이지 이동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09538" y="1419231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4788024" y="2499742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1111538" y="3307799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3959932" y="3706600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042768" y="2775417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5" name="직사각형 34"/>
          <p:cNvSpPr/>
          <p:nvPr/>
        </p:nvSpPr>
        <p:spPr>
          <a:xfrm>
            <a:off x="1327562" y="3324647"/>
            <a:ext cx="282676" cy="167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51226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FFFFF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05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코드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Pycharm_project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31590"/>
            <a:ext cx="3908693" cy="24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Pycharm_project\로그인 htm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35" y="2147551"/>
            <a:ext cx="3262921" cy="16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3855219"/>
            <a:ext cx="36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1)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</a:rPr>
              <a:t>아이디와 패스워드 정보를 받아온다</a:t>
            </a:r>
            <a:endParaRPr lang="en-US" altLang="ko-KR" sz="105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71712" y="1814334"/>
            <a:ext cx="2983098" cy="16230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59928" y="2067694"/>
            <a:ext cx="1683880" cy="7295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766692" y="3563099"/>
            <a:ext cx="3281408" cy="13413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15760" y="1795457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9" name="직사각형 18"/>
          <p:cNvSpPr/>
          <p:nvPr/>
        </p:nvSpPr>
        <p:spPr>
          <a:xfrm>
            <a:off x="912614" y="2505852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4550668" y="3642002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3867894"/>
            <a:ext cx="557981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1)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</a:rPr>
              <a:t>아이디와 패스워드 정보를 받아온다</a:t>
            </a:r>
            <a:endParaRPr lang="en-US" altLang="ko-KR" sz="1050" dirty="0">
              <a:ln>
                <a:solidFill>
                  <a:schemeClr val="tx1"/>
                </a:solidFill>
              </a:ln>
            </a:endParaRPr>
          </a:p>
          <a:p>
            <a:r>
              <a:rPr lang="en-US" altLang="ko-KR" sz="1050" dirty="0"/>
              <a:t>2)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</a:rPr>
              <a:t>입력한 아이디 패스워드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</a:rPr>
              <a:t>일치한지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</a:rPr>
              <a:t>DB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</a:rPr>
              <a:t>에서 확인하고 페이지 이동</a:t>
            </a:r>
            <a:endParaRPr lang="en-US" altLang="ko-KR" sz="105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414" y="3875312"/>
            <a:ext cx="4320480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1)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</a:rPr>
              <a:t>아이디와 패스워드 정보를 받아온다</a:t>
            </a:r>
            <a:endParaRPr lang="en-US" altLang="ko-KR" sz="1050" dirty="0">
              <a:ln>
                <a:solidFill>
                  <a:schemeClr val="tx1"/>
                </a:solidFill>
              </a:ln>
            </a:endParaRPr>
          </a:p>
          <a:p>
            <a:r>
              <a:rPr lang="en-US" altLang="ko-KR" sz="1050" dirty="0"/>
              <a:t>2)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</a:rPr>
              <a:t>입력한 아이디 패스워드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</a:rPr>
              <a:t>일치한지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</a:rPr>
              <a:t>DB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</a:rPr>
              <a:t>에서 확인하고 페이지 이동</a:t>
            </a:r>
            <a:endParaRPr lang="en-US" altLang="ko-KR" sz="1050" dirty="0">
              <a:ln>
                <a:solidFill>
                  <a:schemeClr val="tx1"/>
                </a:solidFill>
              </a:ln>
            </a:endParaRPr>
          </a:p>
          <a:p>
            <a:pPr lvl="0"/>
            <a:r>
              <a:rPr lang="en-US" altLang="ko-KR" sz="1050" dirty="0">
                <a:ln>
                  <a:solidFill>
                    <a:schemeClr val="tx1"/>
                  </a:solidFill>
                </a:ln>
              </a:rPr>
              <a:t>3</a:t>
            </a:r>
            <a:r>
              <a:rPr lang="en-US" altLang="ko-KR" sz="1050" dirty="0"/>
              <a:t>) </a:t>
            </a:r>
            <a:r>
              <a:rPr lang="ko-KR" altLang="en-US" sz="1050" dirty="0"/>
              <a:t>로그인 확인 시 로그인 상태로 </a:t>
            </a:r>
            <a:r>
              <a:rPr lang="ko-KR" altLang="en-US" sz="1050" dirty="0" err="1"/>
              <a:t>메인페이지로</a:t>
            </a:r>
            <a:r>
              <a:rPr lang="ko-KR" altLang="en-US" sz="1050" dirty="0"/>
              <a:t> 이동</a:t>
            </a:r>
            <a:endParaRPr lang="en-US" altLang="ko-KR" sz="1050" dirty="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0336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FFFFF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16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27" y="1419622"/>
            <a:ext cx="3938060" cy="2806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625261" y="2714973"/>
            <a:ext cx="3456384" cy="101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가입 버튼을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위에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입력한값을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디비에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저장한다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7594" y="3779821"/>
            <a:ext cx="711807" cy="196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꺾인 연결선 36"/>
          <p:cNvCxnSpPr>
            <a:stCxn id="36" idx="3"/>
          </p:cNvCxnSpPr>
          <p:nvPr/>
        </p:nvCxnSpPr>
        <p:spPr>
          <a:xfrm flipV="1">
            <a:off x="1909401" y="3116965"/>
            <a:ext cx="2500297" cy="76122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242692" y="3703354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9" name="직사각형 38"/>
          <p:cNvSpPr/>
          <p:nvPr/>
        </p:nvSpPr>
        <p:spPr>
          <a:xfrm>
            <a:off x="4409698" y="3048645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709263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5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01" y="1398739"/>
            <a:ext cx="9144000" cy="3765299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615434" y="-229908"/>
            <a:ext cx="1331218" cy="2200525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28614" y="915566"/>
            <a:ext cx="133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01</a:t>
            </a:r>
            <a:endParaRPr lang="ko-KR" altLang="en-US" sz="7200" b="1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1900" y="2000250"/>
            <a:ext cx="3547478" cy="415488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12715" y="2495550"/>
            <a:ext cx="3200400" cy="577071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marL="142847" indent="-142847">
              <a:spcAft>
                <a:spcPts val="30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2847" indent="-142847">
              <a:spcAft>
                <a:spcPts val="30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8488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코드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Pycharm_project\비밀번호 확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5587"/>
            <a:ext cx="3904463" cy="3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Pycharm_project\회원가입 정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82" y="2266957"/>
            <a:ext cx="4038285" cy="211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Pycharm_project\회원가입 페이지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57" y="1994721"/>
            <a:ext cx="2657423" cy="238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960068" y="962475"/>
            <a:ext cx="3802022" cy="631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1)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회원가입할때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패스워드 재확인이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일치한지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확인한다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2)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회원가입할때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입력받은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정보를 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DB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에 정보를 입력한다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76184" y="1652194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912614" y="2266957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1393043" y="2424645"/>
            <a:ext cx="2098837" cy="813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3540" y="1694536"/>
            <a:ext cx="3718218" cy="19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097548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7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 찾기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045" y="1686647"/>
            <a:ext cx="28003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416876" y="3377208"/>
            <a:ext cx="861287" cy="334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36942" y="2922984"/>
            <a:ext cx="1678405" cy="404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25695" y="3476140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3851920" y="1885294"/>
            <a:ext cx="3456384" cy="101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이름과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이메일를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입력후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찾기버튼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아이디칸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활성화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2208022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3779912" y="2922984"/>
            <a:ext cx="3456384" cy="101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이름과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이메일이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일치하는 정보가 있으면 사용자 아이디를 보여준다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79912" y="3245712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1282832" y="3086986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27998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="1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="1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찾기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1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 찾기 코드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16893"/>
            <a:ext cx="5834611" cy="155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48" y="1849511"/>
            <a:ext cx="3525218" cy="279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499992" y="2231578"/>
            <a:ext cx="2520280" cy="772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24608" y="1509299"/>
            <a:ext cx="5291607" cy="159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73488" y="3162310"/>
            <a:ext cx="3049539" cy="168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1130" y="2381260"/>
            <a:ext cx="2520280" cy="168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endCxn id="21" idx="3"/>
          </p:cNvCxnSpPr>
          <p:nvPr/>
        </p:nvCxnSpPr>
        <p:spPr>
          <a:xfrm rot="16200000" flipV="1">
            <a:off x="6276926" y="1828403"/>
            <a:ext cx="982637" cy="504057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23" idx="2"/>
            <a:endCxn id="22" idx="1"/>
          </p:cNvCxnSpPr>
          <p:nvPr/>
        </p:nvCxnSpPr>
        <p:spPr>
          <a:xfrm rot="16200000" flipH="1">
            <a:off x="3018868" y="1791719"/>
            <a:ext cx="697022" cy="2212218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48197" y="3896487"/>
            <a:ext cx="2970819" cy="691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2)  </a:t>
            </a:r>
            <a:r>
              <a:rPr lang="ko-KR" altLang="en-US" dirty="0">
                <a:solidFill>
                  <a:sysClr val="windowText" lastClr="000000"/>
                </a:solidFill>
              </a:rPr>
              <a:t>이름과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이메일이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DB</a:t>
            </a:r>
            <a:r>
              <a:rPr lang="ko-KR" altLang="en-US" dirty="0">
                <a:solidFill>
                  <a:sysClr val="windowText" lastClr="000000"/>
                </a:solidFill>
              </a:rPr>
              <a:t>에 일치한 일치한 아이디를 보여준다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74070" y="3223905"/>
            <a:ext cx="2970819" cy="604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ko-KR" altLang="en-US" dirty="0">
                <a:solidFill>
                  <a:sysClr val="windowText" lastClr="000000"/>
                </a:solidFill>
              </a:rPr>
              <a:t>이름과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이메일를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입력받는다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7931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="1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="1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찾기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비밀번호 찾기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8" y="703917"/>
            <a:ext cx="2514141" cy="31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57808" y="2890682"/>
            <a:ext cx="1268247" cy="36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80775" y="3322374"/>
            <a:ext cx="650812" cy="228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9618" y="1885294"/>
            <a:ext cx="3456384" cy="101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아이디와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이메일를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입력후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찾기버튼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비밀번호칸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활성화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64285" y="2200010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3779912" y="2922984"/>
            <a:ext cx="3456384" cy="101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아이디와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이메일이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일치하는 정보가 있으면 사용자 비밀번호를 보여준다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21852" y="3121998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518473" y="3072681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1518473" y="3414205"/>
            <a:ext cx="162302" cy="136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432361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찾기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49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비밀번호 찾기 코드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93490"/>
            <a:ext cx="6428114" cy="160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633" y="2671203"/>
            <a:ext cx="4624958" cy="197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973911" y="2424645"/>
            <a:ext cx="3143944" cy="147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51174" y="3669231"/>
            <a:ext cx="4090045" cy="137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15616" y="1563638"/>
            <a:ext cx="6068074" cy="172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40425" y="2902249"/>
            <a:ext cx="3413061" cy="672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>
            <a:endCxn id="13" idx="1"/>
          </p:cNvCxnSpPr>
          <p:nvPr/>
        </p:nvCxnSpPr>
        <p:spPr>
          <a:xfrm>
            <a:off x="2261270" y="2549317"/>
            <a:ext cx="1989904" cy="11887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15" idx="0"/>
          </p:cNvCxnSpPr>
          <p:nvPr/>
        </p:nvCxnSpPr>
        <p:spPr>
          <a:xfrm rot="16200000" flipV="1">
            <a:off x="4465368" y="1420660"/>
            <a:ext cx="1165876" cy="1797301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09539" y="3271452"/>
            <a:ext cx="2861826" cy="68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ko-KR" altLang="en-US" dirty="0">
                <a:solidFill>
                  <a:sysClr val="windowText" lastClr="000000"/>
                </a:solidFill>
              </a:rPr>
              <a:t>아이디와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이메일를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입력받는다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7258" y="3986414"/>
            <a:ext cx="3022654" cy="68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2)  </a:t>
            </a:r>
            <a:r>
              <a:rPr lang="ko-KR" altLang="en-US" dirty="0">
                <a:solidFill>
                  <a:sysClr val="windowText" lastClr="000000"/>
                </a:solidFill>
              </a:rPr>
              <a:t>아이디와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이메일이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DB</a:t>
            </a:r>
            <a:r>
              <a:rPr lang="ko-KR" altLang="en-US" dirty="0">
                <a:solidFill>
                  <a:sysClr val="windowText" lastClr="000000"/>
                </a:solidFill>
              </a:rPr>
              <a:t>에 일치한 일치한 비밀번호를 보여준다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6118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찾기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31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19680"/>
            <a:ext cx="633600" cy="71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1213668" y="3579862"/>
            <a:ext cx="1391134" cy="360040"/>
          </a:xfrm>
          <a:prstGeom prst="rect">
            <a:avLst/>
          </a:prstGeom>
          <a:solidFill>
            <a:srgbClr val="F26101"/>
          </a:solidFill>
          <a:ln w="19050">
            <a:solidFill>
              <a:srgbClr val="F26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213668" y="1548875"/>
            <a:ext cx="1391134" cy="2030987"/>
            <a:chOff x="1020626" y="1548875"/>
            <a:chExt cx="1391134" cy="2030987"/>
          </a:xfrm>
        </p:grpSpPr>
        <p:sp>
          <p:nvSpPr>
            <p:cNvPr id="13" name="직사각형 12"/>
            <p:cNvSpPr/>
            <p:nvPr/>
          </p:nvSpPr>
          <p:spPr>
            <a:xfrm>
              <a:off x="1020626" y="1748930"/>
              <a:ext cx="1391134" cy="1830932"/>
            </a:xfrm>
            <a:prstGeom prst="rect">
              <a:avLst/>
            </a:prstGeom>
            <a:noFill/>
            <a:ln w="19050">
              <a:solidFill>
                <a:srgbClr val="F26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500169" y="1548875"/>
              <a:ext cx="432048" cy="400110"/>
            </a:xfrm>
            <a:prstGeom prst="ellipse">
              <a:avLst/>
            </a:prstGeom>
            <a:solidFill>
              <a:srgbClr val="F2610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964842" y="1556256"/>
            <a:ext cx="1391134" cy="2030987"/>
            <a:chOff x="1020626" y="1548875"/>
            <a:chExt cx="1391134" cy="2030987"/>
          </a:xfrm>
        </p:grpSpPr>
        <p:sp>
          <p:nvSpPr>
            <p:cNvPr id="30" name="직사각형 29"/>
            <p:cNvSpPr/>
            <p:nvPr/>
          </p:nvSpPr>
          <p:spPr>
            <a:xfrm>
              <a:off x="1020626" y="1748930"/>
              <a:ext cx="1391134" cy="1830932"/>
            </a:xfrm>
            <a:prstGeom prst="rect">
              <a:avLst/>
            </a:prstGeom>
            <a:noFill/>
            <a:ln w="19050">
              <a:solidFill>
                <a:srgbClr val="F26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1500169" y="1548875"/>
              <a:ext cx="432048" cy="400110"/>
            </a:xfrm>
            <a:prstGeom prst="ellipse">
              <a:avLst/>
            </a:prstGeom>
            <a:solidFill>
              <a:srgbClr val="F2610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964842" y="3604858"/>
            <a:ext cx="1391134" cy="360040"/>
          </a:xfrm>
          <a:prstGeom prst="rect">
            <a:avLst/>
          </a:prstGeom>
          <a:solidFill>
            <a:srgbClr val="F26101"/>
          </a:solidFill>
          <a:ln w="19050">
            <a:solidFill>
              <a:srgbClr val="F26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769622" y="1556256"/>
            <a:ext cx="1391134" cy="2030987"/>
            <a:chOff x="1020626" y="1548875"/>
            <a:chExt cx="1391134" cy="2030987"/>
          </a:xfrm>
        </p:grpSpPr>
        <p:sp>
          <p:nvSpPr>
            <p:cNvPr id="34" name="직사각형 33"/>
            <p:cNvSpPr/>
            <p:nvPr/>
          </p:nvSpPr>
          <p:spPr>
            <a:xfrm>
              <a:off x="1020626" y="1748930"/>
              <a:ext cx="1391134" cy="1830932"/>
            </a:xfrm>
            <a:prstGeom prst="rect">
              <a:avLst/>
            </a:prstGeom>
            <a:noFill/>
            <a:ln w="19050">
              <a:solidFill>
                <a:srgbClr val="F26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1500169" y="1548875"/>
              <a:ext cx="432048" cy="400110"/>
            </a:xfrm>
            <a:prstGeom prst="ellipse">
              <a:avLst/>
            </a:prstGeom>
            <a:solidFill>
              <a:srgbClr val="F2610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4769622" y="3604858"/>
            <a:ext cx="1391134" cy="360040"/>
          </a:xfrm>
          <a:prstGeom prst="rect">
            <a:avLst/>
          </a:prstGeom>
          <a:solidFill>
            <a:srgbClr val="F26101"/>
          </a:solidFill>
          <a:ln w="19050">
            <a:solidFill>
              <a:srgbClr val="F26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6565242" y="1548875"/>
            <a:ext cx="1391134" cy="2030987"/>
            <a:chOff x="1020626" y="1548875"/>
            <a:chExt cx="1391134" cy="2030987"/>
          </a:xfrm>
        </p:grpSpPr>
        <p:sp>
          <p:nvSpPr>
            <p:cNvPr id="38" name="직사각형 37"/>
            <p:cNvSpPr/>
            <p:nvPr/>
          </p:nvSpPr>
          <p:spPr>
            <a:xfrm>
              <a:off x="1020626" y="1748930"/>
              <a:ext cx="1391134" cy="1830932"/>
            </a:xfrm>
            <a:prstGeom prst="rect">
              <a:avLst/>
            </a:prstGeom>
            <a:noFill/>
            <a:ln w="19050">
              <a:solidFill>
                <a:srgbClr val="F26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1500169" y="1548875"/>
              <a:ext cx="432048" cy="400110"/>
            </a:xfrm>
            <a:prstGeom prst="ellipse">
              <a:avLst/>
            </a:prstGeom>
            <a:solidFill>
              <a:srgbClr val="F2610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65242" y="3597477"/>
            <a:ext cx="1391134" cy="360040"/>
          </a:xfrm>
          <a:prstGeom prst="rect">
            <a:avLst/>
          </a:prstGeom>
          <a:solidFill>
            <a:srgbClr val="F26101"/>
          </a:solidFill>
          <a:ln w="19050">
            <a:solidFill>
              <a:srgbClr val="F26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50626" y="156363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16393" y="156363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21173" y="157164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6793" y="157164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3668" y="2369530"/>
            <a:ext cx="1391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로그인 후에만  </a:t>
            </a:r>
            <a:r>
              <a:rPr lang="ko-KR" altLang="en-US" sz="900" dirty="0" err="1">
                <a:solidFill>
                  <a:srgbClr val="304269"/>
                </a:solidFill>
              </a:rPr>
              <a:t>메인페이지</a:t>
            </a:r>
            <a:r>
              <a:rPr lang="ko-KR" altLang="en-US" sz="900" dirty="0">
                <a:solidFill>
                  <a:srgbClr val="304269"/>
                </a:solidFill>
              </a:rPr>
              <a:t> 보임</a:t>
            </a:r>
            <a:endParaRPr lang="en-US" altLang="ko-KR" sz="900" dirty="0">
              <a:solidFill>
                <a:srgbClr val="304269"/>
              </a:solidFill>
            </a:endParaRPr>
          </a:p>
          <a:p>
            <a:pPr algn="ctr"/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상단 메뉴는 스크롤 이동 시에도 항상 고정됨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13668" y="2047949"/>
            <a:ext cx="139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1100" dirty="0" err="1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endParaRPr lang="ko-KR" altLang="en-US" sz="1100" dirty="0">
              <a:solidFill>
                <a:srgbClr val="3042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64842" y="2369530"/>
            <a:ext cx="13911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장바구니 담기 후 결제가 가능</a:t>
            </a:r>
            <a:endParaRPr lang="en-US" altLang="ko-KR" sz="900" dirty="0">
              <a:solidFill>
                <a:srgbClr val="304269"/>
              </a:solidFill>
            </a:endParaRPr>
          </a:p>
          <a:p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담겨있는 상품 삭제 가능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64842" y="2047949"/>
            <a:ext cx="139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769622" y="2369530"/>
            <a:ext cx="1391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신용</a:t>
            </a:r>
            <a:r>
              <a:rPr lang="en-US" altLang="ko-KR" sz="900" dirty="0">
                <a:solidFill>
                  <a:srgbClr val="304269"/>
                </a:solidFill>
              </a:rPr>
              <a:t>/</a:t>
            </a:r>
            <a:r>
              <a:rPr lang="ko-KR" altLang="en-US" sz="900" dirty="0">
                <a:solidFill>
                  <a:srgbClr val="304269"/>
                </a:solidFill>
              </a:rPr>
              <a:t>체크카드결제 선택 시 </a:t>
            </a:r>
            <a:r>
              <a:rPr lang="en-US" altLang="ko-KR" sz="900" dirty="0">
                <a:solidFill>
                  <a:srgbClr val="304269"/>
                </a:solidFill>
              </a:rPr>
              <a:t>‘KG</a:t>
            </a:r>
            <a:r>
              <a:rPr lang="ko-KR" altLang="en-US" sz="900" dirty="0" err="1">
                <a:solidFill>
                  <a:srgbClr val="304269"/>
                </a:solidFill>
              </a:rPr>
              <a:t>이니시스</a:t>
            </a:r>
            <a:r>
              <a:rPr lang="en-US" altLang="ko-KR" sz="900" dirty="0">
                <a:solidFill>
                  <a:srgbClr val="304269"/>
                </a:solidFill>
              </a:rPr>
              <a:t>’ </a:t>
            </a:r>
            <a:r>
              <a:rPr lang="ko-KR" altLang="en-US" sz="900" dirty="0">
                <a:solidFill>
                  <a:srgbClr val="304269"/>
                </a:solidFill>
              </a:rPr>
              <a:t>전자결제가능</a:t>
            </a:r>
            <a:endParaRPr lang="en-US" altLang="ko-KR" sz="900" dirty="0">
              <a:solidFill>
                <a:srgbClr val="304269"/>
              </a:solidFill>
            </a:endParaRPr>
          </a:p>
          <a:p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카카오페이 기능 가능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69622" y="2047949"/>
            <a:ext cx="139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결제하기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566861" y="2368788"/>
            <a:ext cx="13911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문의 제목</a:t>
            </a:r>
            <a:r>
              <a:rPr lang="en-US" altLang="ko-KR" sz="900" dirty="0">
                <a:solidFill>
                  <a:srgbClr val="304269"/>
                </a:solidFill>
              </a:rPr>
              <a:t>,</a:t>
            </a:r>
            <a:r>
              <a:rPr lang="ko-KR" altLang="en-US" sz="900" dirty="0">
                <a:solidFill>
                  <a:srgbClr val="304269"/>
                </a:solidFill>
              </a:rPr>
              <a:t>날짜</a:t>
            </a:r>
            <a:r>
              <a:rPr lang="en-US" altLang="ko-KR" sz="900" dirty="0">
                <a:solidFill>
                  <a:srgbClr val="304269"/>
                </a:solidFill>
              </a:rPr>
              <a:t>,</a:t>
            </a:r>
            <a:r>
              <a:rPr lang="ko-KR" altLang="en-US" sz="900" dirty="0">
                <a:solidFill>
                  <a:srgbClr val="304269"/>
                </a:solidFill>
              </a:rPr>
              <a:t>내용으로 구성하여 등록 시 관리자화면으로 인터페이스</a:t>
            </a:r>
            <a:endParaRPr lang="en-US" altLang="ko-KR" sz="900" dirty="0">
              <a:solidFill>
                <a:srgbClr val="304269"/>
              </a:solidFill>
            </a:endParaRPr>
          </a:p>
          <a:p>
            <a:endParaRPr lang="ko-KR" altLang="en-US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등록 시 </a:t>
            </a:r>
            <a:r>
              <a:rPr lang="ko-KR" altLang="en-US" sz="900" dirty="0" err="1">
                <a:solidFill>
                  <a:srgbClr val="304269"/>
                </a:solidFill>
              </a:rPr>
              <a:t>이메일</a:t>
            </a:r>
            <a:r>
              <a:rPr lang="ko-KR" altLang="en-US" sz="900" dirty="0">
                <a:solidFill>
                  <a:srgbClr val="304269"/>
                </a:solidFill>
              </a:rPr>
              <a:t> 형식</a:t>
            </a:r>
            <a:r>
              <a:rPr lang="en-US" altLang="ko-KR" sz="900" dirty="0">
                <a:solidFill>
                  <a:srgbClr val="304269"/>
                </a:solidFill>
              </a:rPr>
              <a:t>’@’</a:t>
            </a:r>
            <a:r>
              <a:rPr lang="ko-KR" altLang="en-US" sz="900" dirty="0">
                <a:solidFill>
                  <a:srgbClr val="304269"/>
                </a:solidFill>
              </a:rPr>
              <a:t>이 맞지 않으면 </a:t>
            </a:r>
            <a:r>
              <a:rPr lang="en-US" altLang="ko-KR" sz="900" dirty="0">
                <a:solidFill>
                  <a:srgbClr val="304269"/>
                </a:solidFill>
              </a:rPr>
              <a:t>‘</a:t>
            </a:r>
            <a:r>
              <a:rPr lang="ko-KR" altLang="en-US" sz="900" dirty="0">
                <a:solidFill>
                  <a:srgbClr val="304269"/>
                </a:solidFill>
              </a:rPr>
              <a:t>등록</a:t>
            </a:r>
            <a:r>
              <a:rPr lang="en-US" altLang="ko-KR" sz="900" dirty="0">
                <a:solidFill>
                  <a:srgbClr val="304269"/>
                </a:solidFill>
              </a:rPr>
              <a:t>’</a:t>
            </a:r>
            <a:r>
              <a:rPr lang="ko-KR" altLang="en-US" sz="900" dirty="0">
                <a:solidFill>
                  <a:srgbClr val="304269"/>
                </a:solidFill>
              </a:rPr>
              <a:t>이 안됨</a:t>
            </a:r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rgbClr val="30426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66861" y="2047207"/>
            <a:ext cx="139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DCC5488-90D9-419D-8776-AD5F2FA9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971A350-68BE-4CDD-9986-0F542768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xmlns="" id="{07934DCB-244B-4A75-8AC9-D8A2FA61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2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(Header)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5144019" y="2223264"/>
            <a:ext cx="901744" cy="3675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마이페이지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345578" y="2223263"/>
            <a:ext cx="900000" cy="3676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장바구니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045762" y="2223263"/>
            <a:ext cx="902501" cy="36753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고객센터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44019" y="2223263"/>
            <a:ext cx="900000" cy="3676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카테고리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87901" y="1605208"/>
            <a:ext cx="2710505" cy="24388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                     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검색어를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입력하세요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244019" y="2587869"/>
            <a:ext cx="908238" cy="3711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주방용품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588415" y="1605208"/>
            <a:ext cx="863650" cy="24388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최근 </a:t>
            </a:r>
            <a:r>
              <a:rPr lang="ko-KR" altLang="en-US" sz="800" dirty="0" err="1">
                <a:solidFill>
                  <a:schemeClr val="tx1"/>
                </a:solidFill>
              </a:rPr>
              <a:t>검색어</a:t>
            </a:r>
            <a:r>
              <a:rPr lang="ko-KR" altLang="en-US" sz="800" dirty="0">
                <a:solidFill>
                  <a:schemeClr val="tx1"/>
                </a:solidFill>
              </a:rPr>
              <a:t>▼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54" y="1615886"/>
            <a:ext cx="233795" cy="23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45578" y="2954220"/>
            <a:ext cx="898441" cy="3711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생활용품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44019" y="3321859"/>
            <a:ext cx="900000" cy="3711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청소용품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44019" y="2587869"/>
            <a:ext cx="900000" cy="3663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배송지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144019" y="3321859"/>
            <a:ext cx="900000" cy="37158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취소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교환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환불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048264" y="2587869"/>
            <a:ext cx="900000" cy="36635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1:1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문의하기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434901" y="1605208"/>
            <a:ext cx="648873" cy="24388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73828" y="1605207"/>
            <a:ext cx="324436" cy="23379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588224" y="1605207"/>
            <a:ext cx="324436" cy="23379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391" y="1623239"/>
            <a:ext cx="225136" cy="20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51" y="1626010"/>
            <a:ext cx="173182" cy="20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820421" y="1611820"/>
            <a:ext cx="863650" cy="24388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대한민국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5144019" y="2954221"/>
            <a:ext cx="898441" cy="3676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주문목록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215378" y="141214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71" name="직사각형 70"/>
          <p:cNvSpPr/>
          <p:nvPr/>
        </p:nvSpPr>
        <p:spPr>
          <a:xfrm>
            <a:off x="5434901" y="141214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2" name="직사각형 71"/>
          <p:cNvSpPr/>
          <p:nvPr/>
        </p:nvSpPr>
        <p:spPr>
          <a:xfrm>
            <a:off x="6591442" y="141213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73" name="직사각형 72"/>
          <p:cNvSpPr/>
          <p:nvPr/>
        </p:nvSpPr>
        <p:spPr>
          <a:xfrm>
            <a:off x="3345578" y="203725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74" name="직사각형 73"/>
          <p:cNvSpPr/>
          <p:nvPr/>
        </p:nvSpPr>
        <p:spPr>
          <a:xfrm>
            <a:off x="4245578" y="203725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75" name="직사각형 74"/>
          <p:cNvSpPr/>
          <p:nvPr/>
        </p:nvSpPr>
        <p:spPr>
          <a:xfrm>
            <a:off x="5144019" y="203725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76" name="직사각형 75"/>
          <p:cNvSpPr/>
          <p:nvPr/>
        </p:nvSpPr>
        <p:spPr>
          <a:xfrm>
            <a:off x="6045762" y="203725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77" name="직사각형 76"/>
          <p:cNvSpPr/>
          <p:nvPr/>
        </p:nvSpPr>
        <p:spPr>
          <a:xfrm>
            <a:off x="3950965" y="269827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78" name="직사각형 77"/>
          <p:cNvSpPr/>
          <p:nvPr/>
        </p:nvSpPr>
        <p:spPr>
          <a:xfrm>
            <a:off x="4239826" y="2592650"/>
            <a:ext cx="908238" cy="1105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16957" y="270036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9</a:t>
            </a:r>
            <a:endParaRPr lang="ko-KR" altLang="en-US" sz="800" dirty="0"/>
          </a:p>
        </p:txBody>
      </p:sp>
      <p:sp>
        <p:nvSpPr>
          <p:cNvPr id="80" name="직사각형 79"/>
          <p:cNvSpPr/>
          <p:nvPr/>
        </p:nvSpPr>
        <p:spPr>
          <a:xfrm>
            <a:off x="5004048" y="3069517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4976474" y="3032699"/>
            <a:ext cx="3133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FF"/>
                </a:solidFill>
              </a:rPr>
              <a:t>10</a:t>
            </a:r>
            <a:endParaRPr lang="ko-KR" altLang="en-US" sz="800" dirty="0">
              <a:solidFill>
                <a:srgbClr val="FFFFFF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04048" y="3429557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4974659" y="3399694"/>
            <a:ext cx="3133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FF"/>
                </a:solidFill>
              </a:rPr>
              <a:t>11</a:t>
            </a:r>
            <a:endParaRPr lang="ko-KR" altLang="en-US" sz="800" dirty="0">
              <a:solidFill>
                <a:srgbClr val="FFFFFF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869603" y="258679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5834528" y="2563579"/>
            <a:ext cx="3133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FFFF"/>
                </a:solidFill>
              </a:rPr>
              <a:t>12</a:t>
            </a:r>
            <a:endParaRPr lang="ko-KR" altLang="en-US" sz="800" dirty="0">
              <a:solidFill>
                <a:srgbClr val="FFFFFF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16299" y="3981472"/>
            <a:ext cx="6231964" cy="606502"/>
          </a:xfrm>
          <a:prstGeom prst="rect">
            <a:avLst/>
          </a:prstGeom>
          <a:solidFill>
            <a:srgbClr val="30426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68825" y="4009040"/>
            <a:ext cx="993585" cy="551365"/>
          </a:xfrm>
          <a:prstGeom prst="rect">
            <a:avLst/>
          </a:prstGeom>
          <a:solidFill>
            <a:srgbClr val="30426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</a:rPr>
              <a:t>LOGO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sp>
        <p:nvSpPr>
          <p:cNvPr id="88" name="순서도: 처리 87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9" name="Shape 721"/>
          <p:cNvGraphicFramePr/>
          <p:nvPr>
            <p:extLst>
              <p:ext uri="{D42A27DB-BD31-4B8C-83A1-F6EECF244321}">
                <p14:modId xmlns:p14="http://schemas.microsoft.com/office/powerpoint/2010/main" val="248154745"/>
              </p:ext>
            </p:extLst>
          </p:nvPr>
        </p:nvGraphicFramePr>
        <p:xfrm>
          <a:off x="7020272" y="1354961"/>
          <a:ext cx="1440160" cy="32621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‘LOGO’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클릭하면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페이지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최근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검색어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화살표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누르면 최근 검색한 단어가 보여진다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누르면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로그인 페이지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5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마우스를 갖다 대면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주방용품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’,’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생활용품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’,’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청소용품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보여진다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6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마우스를 갖다 대면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배송지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관리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’,’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주문목록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’,’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취소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교환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환불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보여진다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7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마우스를 갖다 대면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‘1:1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보여진다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8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버튼을 클릭하면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상세페이지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9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배송지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10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주문목록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11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취소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교환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환불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‘1:1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90" name="직사각형 89"/>
          <p:cNvSpPr/>
          <p:nvPr/>
        </p:nvSpPr>
        <p:spPr>
          <a:xfrm>
            <a:off x="912614" y="369775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94" name="오른쪽 화살표 93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오른쪽 화살표 94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4B9C9A9-58FE-46BA-98E1-7E98FD9B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C9E922B-BD1C-4964-9AAE-443FCBA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xmlns="" id="{84A2A169-FDC0-4597-8F04-F6364997E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36</a:t>
            </a:fld>
            <a:endParaRPr lang="ko-KR" altLang="en-US" dirty="0"/>
          </a:p>
        </p:txBody>
      </p:sp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7468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8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(Body)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18" y="1563638"/>
            <a:ext cx="5188976" cy="302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순서도: 처리 1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3874671498"/>
              </p:ext>
            </p:extLst>
          </p:nvPr>
        </p:nvGraphicFramePr>
        <p:xfrm>
          <a:off x="7020272" y="1354961"/>
          <a:ext cx="1440160" cy="406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이미지를 클릭 시 해당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상세 페이지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30626" y="1593070"/>
            <a:ext cx="180000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BA4B2E1-3C90-406C-8862-4E4B7ECB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2C992A7-CA44-4468-929D-CA4225BF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8BCF8A86-AEC0-47A4-A464-7AB3903C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37</a:t>
            </a:fld>
            <a:endParaRPr lang="ko-KR" altLang="en-US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7468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(Footer)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716299" y="2308886"/>
            <a:ext cx="6231965" cy="1215370"/>
          </a:xfrm>
          <a:prstGeom prst="rect">
            <a:avLst/>
          </a:prstGeom>
          <a:solidFill>
            <a:srgbClr val="30426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주</a:t>
            </a:r>
            <a:r>
              <a:rPr lang="en-US" altLang="ko-KR" sz="1000" dirty="0"/>
              <a:t>) </a:t>
            </a:r>
            <a:r>
              <a:rPr lang="ko-KR" altLang="en-US" sz="1000" dirty="0" err="1"/>
              <a:t>혼싸</a:t>
            </a:r>
            <a:r>
              <a:rPr lang="en-US" altLang="ko-KR" sz="1000" dirty="0"/>
              <a:t>(</a:t>
            </a:r>
            <a:r>
              <a:rPr lang="en-US" altLang="ko-KR" sz="1000" dirty="0" err="1"/>
              <a:t>Honssa</a:t>
            </a:r>
            <a:r>
              <a:rPr lang="en-US" altLang="ko-KR" sz="1000" dirty="0"/>
              <a:t>) | </a:t>
            </a:r>
            <a:r>
              <a:rPr lang="ko-KR" altLang="en-US" sz="1000" dirty="0"/>
              <a:t>대표 </a:t>
            </a:r>
            <a:r>
              <a:rPr lang="en-US" altLang="ko-KR" sz="1000" dirty="0"/>
              <a:t>000</a:t>
            </a:r>
            <a:r>
              <a:rPr lang="ko-KR" altLang="en-US" sz="1000" dirty="0"/>
              <a:t> </a:t>
            </a:r>
            <a:r>
              <a:rPr lang="en-US" altLang="ko-KR" sz="1000" dirty="0"/>
              <a:t>| </a:t>
            </a:r>
            <a:r>
              <a:rPr lang="ko-KR" altLang="en-US" sz="1000" dirty="0"/>
              <a:t>사업자등록번호 </a:t>
            </a:r>
            <a:r>
              <a:rPr lang="en-US" altLang="ko-KR" sz="1000" dirty="0"/>
              <a:t>xxx-xx-</a:t>
            </a:r>
            <a:r>
              <a:rPr lang="en-US" altLang="ko-KR" sz="1000" dirty="0" err="1"/>
              <a:t>xxxxxxx</a:t>
            </a:r>
            <a:endParaRPr lang="en-US" altLang="ko-KR" sz="1000" dirty="0"/>
          </a:p>
          <a:p>
            <a:pPr fontAlgn="base">
              <a:lnSpc>
                <a:spcPct val="150000"/>
              </a:lnSpc>
            </a:pPr>
            <a:r>
              <a:rPr lang="en-US" altLang="ko-KR" sz="1000" dirty="0"/>
              <a:t> 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000" dirty="0"/>
              <a:t>문의 전화 </a:t>
            </a:r>
            <a:r>
              <a:rPr lang="en-US" altLang="ko-KR" sz="1000" dirty="0"/>
              <a:t>xx-xxx-</a:t>
            </a:r>
            <a:r>
              <a:rPr lang="en-US" altLang="ko-KR" sz="1000" dirty="0" err="1"/>
              <a:t>xxxx</a:t>
            </a:r>
            <a:r>
              <a:rPr lang="en-US" altLang="ko-KR" sz="1000" dirty="0"/>
              <a:t>(</a:t>
            </a:r>
            <a:r>
              <a:rPr lang="en-US" altLang="ko-KR" sz="1000" dirty="0" err="1"/>
              <a:t>xxxx</a:t>
            </a:r>
            <a:r>
              <a:rPr lang="en-US" altLang="ko-KR" sz="1000" dirty="0"/>
              <a:t>) </a:t>
            </a:r>
            <a:r>
              <a:rPr lang="ko-KR" altLang="en-US" sz="1000" dirty="0"/>
              <a:t>영업시간 </a:t>
            </a:r>
            <a:r>
              <a:rPr lang="en-US" altLang="ko-KR" sz="1000" dirty="0"/>
              <a:t>AM 10:00 ~ PM 7:00</a:t>
            </a:r>
          </a:p>
          <a:p>
            <a:pPr fontAlgn="base">
              <a:lnSpc>
                <a:spcPct val="150000"/>
              </a:lnSpc>
            </a:pPr>
            <a:endParaRPr lang="en-US" altLang="ko-KR" sz="1000" dirty="0"/>
          </a:p>
          <a:p>
            <a:pPr fontAlgn="base">
              <a:lnSpc>
                <a:spcPct val="150000"/>
              </a:lnSpc>
            </a:pPr>
            <a:r>
              <a:rPr lang="ko-KR" altLang="en-US" sz="1000" dirty="0"/>
              <a:t>주소 </a:t>
            </a:r>
            <a:r>
              <a:rPr lang="en-US" altLang="ko-KR" sz="1000" dirty="0"/>
              <a:t>(</a:t>
            </a:r>
            <a:r>
              <a:rPr lang="ko-KR" altLang="en-US" sz="1000" dirty="0"/>
              <a:t>매장</a:t>
            </a:r>
            <a:r>
              <a:rPr lang="en-US" altLang="ko-KR" sz="1000" dirty="0"/>
              <a:t>, </a:t>
            </a:r>
            <a:r>
              <a:rPr lang="ko-KR" altLang="en-US" sz="1000" dirty="0"/>
              <a:t>사무실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| </a:t>
            </a:r>
            <a:r>
              <a:rPr lang="ko-KR" altLang="en-US" sz="1000" dirty="0"/>
              <a:t>문의 메일 </a:t>
            </a:r>
            <a:r>
              <a:rPr lang="en-US" altLang="ko-KR" sz="1000" dirty="0"/>
              <a:t>honssa@naver.com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C5527E4-74B7-4323-A190-A90FD9F5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04A84A-78B6-46D7-87F2-C81DA5FF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C5628B7E-68BE-4B93-9F30-C96DBFB2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38</a:t>
            </a:fld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7468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0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전체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순서도: 처리 1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9288" y="4097962"/>
            <a:ext cx="5858936" cy="468577"/>
          </a:xfrm>
          <a:prstGeom prst="rect">
            <a:avLst/>
          </a:prstGeom>
          <a:solidFill>
            <a:srgbClr val="304269"/>
          </a:solidFill>
          <a:ln w="3175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800" dirty="0"/>
              <a:t>(</a:t>
            </a:r>
            <a:r>
              <a:rPr lang="ko-KR" altLang="en-US" sz="800" dirty="0"/>
              <a:t>주</a:t>
            </a:r>
            <a:r>
              <a:rPr lang="en-US" altLang="ko-KR" sz="800" dirty="0"/>
              <a:t>) </a:t>
            </a:r>
            <a:r>
              <a:rPr lang="ko-KR" altLang="en-US" sz="800" dirty="0" err="1"/>
              <a:t>혼싸</a:t>
            </a:r>
            <a:r>
              <a:rPr lang="en-US" altLang="ko-KR" sz="800" dirty="0"/>
              <a:t>(</a:t>
            </a:r>
            <a:r>
              <a:rPr lang="en-US" altLang="ko-KR" sz="800" dirty="0" err="1"/>
              <a:t>Honssa</a:t>
            </a:r>
            <a:r>
              <a:rPr lang="en-US" altLang="ko-KR" sz="800" dirty="0"/>
              <a:t>) | </a:t>
            </a:r>
            <a:r>
              <a:rPr lang="ko-KR" altLang="en-US" sz="800" dirty="0"/>
              <a:t>대표 </a:t>
            </a:r>
            <a:r>
              <a:rPr lang="en-US" altLang="ko-KR" sz="800" dirty="0"/>
              <a:t>000</a:t>
            </a:r>
            <a:r>
              <a:rPr lang="ko-KR" altLang="en-US" sz="800" dirty="0"/>
              <a:t> </a:t>
            </a:r>
            <a:r>
              <a:rPr lang="en-US" altLang="ko-KR" sz="800" dirty="0"/>
              <a:t>| </a:t>
            </a:r>
            <a:r>
              <a:rPr lang="ko-KR" altLang="en-US" sz="800" dirty="0"/>
              <a:t>사업자등록번호 </a:t>
            </a:r>
            <a:r>
              <a:rPr lang="en-US" altLang="ko-KR" sz="800" dirty="0"/>
              <a:t>xxx-xx-</a:t>
            </a:r>
            <a:r>
              <a:rPr lang="en-US" altLang="ko-KR" sz="800" dirty="0" err="1"/>
              <a:t>xxxxxxx</a:t>
            </a:r>
            <a:r>
              <a:rPr lang="en-US" altLang="ko-KR" sz="800" dirty="0"/>
              <a:t>  </a:t>
            </a:r>
          </a:p>
          <a:p>
            <a:pPr fontAlgn="base"/>
            <a:r>
              <a:rPr lang="ko-KR" altLang="en-US" sz="800" dirty="0"/>
              <a:t>문의 전화 </a:t>
            </a:r>
            <a:r>
              <a:rPr lang="en-US" altLang="ko-KR" sz="800" dirty="0"/>
              <a:t>xx-xxx-</a:t>
            </a:r>
            <a:r>
              <a:rPr lang="en-US" altLang="ko-KR" sz="800" dirty="0" err="1"/>
              <a:t>xxxx</a:t>
            </a:r>
            <a:r>
              <a:rPr lang="en-US" altLang="ko-KR" sz="800" dirty="0"/>
              <a:t>(</a:t>
            </a:r>
            <a:r>
              <a:rPr lang="en-US" altLang="ko-KR" sz="800" dirty="0" err="1"/>
              <a:t>xxxx</a:t>
            </a:r>
            <a:r>
              <a:rPr lang="en-US" altLang="ko-KR" sz="800" dirty="0"/>
              <a:t>) </a:t>
            </a:r>
            <a:r>
              <a:rPr lang="ko-KR" altLang="en-US" sz="800" dirty="0"/>
              <a:t>영업시간 </a:t>
            </a:r>
            <a:r>
              <a:rPr lang="en-US" altLang="ko-KR" sz="800" dirty="0"/>
              <a:t>AM 10:00 ~ PM 7:00</a:t>
            </a:r>
          </a:p>
          <a:p>
            <a:pPr fontAlgn="base"/>
            <a:r>
              <a:rPr lang="ko-KR" altLang="en-US" sz="800" dirty="0"/>
              <a:t>주소 </a:t>
            </a:r>
            <a:r>
              <a:rPr lang="en-US" altLang="ko-KR" sz="800" dirty="0"/>
              <a:t>(</a:t>
            </a:r>
            <a:r>
              <a:rPr lang="ko-KR" altLang="en-US" sz="800" dirty="0"/>
              <a:t>매장</a:t>
            </a:r>
            <a:r>
              <a:rPr lang="en-US" altLang="ko-KR" sz="800" dirty="0"/>
              <a:t>, </a:t>
            </a:r>
            <a:r>
              <a:rPr lang="ko-KR" altLang="en-US" sz="800" dirty="0"/>
              <a:t>사무실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| </a:t>
            </a:r>
            <a:r>
              <a:rPr lang="ko-KR" altLang="en-US" sz="800" dirty="0"/>
              <a:t>문의 메일 </a:t>
            </a:r>
            <a:r>
              <a:rPr lang="en-US" altLang="ko-KR" sz="800" dirty="0"/>
              <a:t>honssa@naver.com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39752" y="1419622"/>
            <a:ext cx="2710505" cy="20155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                     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검색어를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입력하세요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86752" y="1419622"/>
            <a:ext cx="648873" cy="20155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로그아웃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779" y="1434524"/>
            <a:ext cx="186063" cy="1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34" y="1437295"/>
            <a:ext cx="143125" cy="1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755576" y="1419622"/>
            <a:ext cx="863650" cy="20155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대한민국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10" y="2606857"/>
            <a:ext cx="3587475" cy="104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74004" y="2378586"/>
            <a:ext cx="5252423" cy="21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상품보기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29288" y="2067694"/>
            <a:ext cx="5858936" cy="311232"/>
          </a:xfrm>
          <a:prstGeom prst="rect">
            <a:avLst/>
          </a:prstGeom>
          <a:solidFill>
            <a:srgbClr val="304269"/>
          </a:solidFill>
          <a:ln w="3175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20626" y="2086764"/>
            <a:ext cx="903260" cy="257216"/>
          </a:xfrm>
          <a:prstGeom prst="rect">
            <a:avLst/>
          </a:prstGeom>
          <a:solidFill>
            <a:srgbClr val="30426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FFFFFF"/>
                </a:solidFill>
              </a:rPr>
              <a:t>LOGO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13220" y="3852407"/>
            <a:ext cx="163636" cy="135236"/>
          </a:xfrm>
          <a:prstGeom prst="rect">
            <a:avLst/>
          </a:prstGeom>
          <a:solidFill>
            <a:srgbClr val="304269"/>
          </a:solidFill>
          <a:ln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^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729491" y="1491630"/>
            <a:ext cx="146765" cy="2999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732927" y="2707622"/>
            <a:ext cx="121491" cy="1274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160967" y="3852407"/>
            <a:ext cx="180000" cy="148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0" name="직사각형 29"/>
          <p:cNvSpPr/>
          <p:nvPr/>
        </p:nvSpPr>
        <p:spPr>
          <a:xfrm>
            <a:off x="4783980" y="1707655"/>
            <a:ext cx="901744" cy="22820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마이페이지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85539" y="1707684"/>
            <a:ext cx="900000" cy="22830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장바구니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85723" y="1707654"/>
            <a:ext cx="902501" cy="228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고객센터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83980" y="1707684"/>
            <a:ext cx="900000" cy="22830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카테고리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72529" y="1731838"/>
            <a:ext cx="180000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2987824" y="1705308"/>
            <a:ext cx="3600929" cy="228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Shape 721"/>
          <p:cNvGraphicFramePr/>
          <p:nvPr>
            <p:extLst>
              <p:ext uri="{D42A27DB-BD31-4B8C-83A1-F6EECF244321}">
                <p14:modId xmlns:p14="http://schemas.microsoft.com/office/powerpoint/2010/main" val="1870510338"/>
              </p:ext>
            </p:extLst>
          </p:nvPr>
        </p:nvGraphicFramePr>
        <p:xfrm>
          <a:off x="7020272" y="1354961"/>
          <a:ext cx="1440160" cy="660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스크롤을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up/down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Header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고정되어 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‘^’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클릭 시 스크롤이 맨 위로 올라간다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40" name="오른쪽 화살표 39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34B321B-4A9F-4FE9-B9BF-A3E1E0E9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B90F946-7377-49CF-AAAE-7145D1C6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15816C74-8314-4577-8477-802076FB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39</a:t>
            </a:fld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7468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38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개발목적</a:t>
            </a:r>
          </a:p>
        </p:txBody>
      </p:sp>
      <p:graphicFrame>
        <p:nvGraphicFramePr>
          <p:cNvPr id="30" name="차트 29"/>
          <p:cNvGraphicFramePr/>
          <p:nvPr>
            <p:extLst>
              <p:ext uri="{D42A27DB-BD31-4B8C-83A1-F6EECF244321}">
                <p14:modId xmlns:p14="http://schemas.microsoft.com/office/powerpoint/2010/main" val="435855734"/>
              </p:ext>
            </p:extLst>
          </p:nvPr>
        </p:nvGraphicFramePr>
        <p:xfrm>
          <a:off x="950911" y="1923678"/>
          <a:ext cx="3333057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415183" y="1995686"/>
            <a:ext cx="4045249" cy="892542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대한민국 가구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30%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인가구이며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수와 수요가 증가하고 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위한 쇼핑몰 플랫폼이 적기 때문에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싸고 좋은 전자제품을 편리하게 구매할 수 있는 플랫폼을 만들고자 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5841052" y="3245718"/>
            <a:ext cx="0" cy="8382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092280" y="3231863"/>
            <a:ext cx="0" cy="8382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88" y="3207619"/>
            <a:ext cx="613201" cy="61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08" y="3169737"/>
            <a:ext cx="632974" cy="6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920288" y="3854629"/>
            <a:ext cx="685800" cy="2154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가성비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5196" y="3854630"/>
            <a:ext cx="685800" cy="2154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가전제품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14592" y="3856478"/>
            <a:ext cx="685800" cy="2154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인 가구</a:t>
            </a:r>
          </a:p>
        </p:txBody>
      </p:sp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53" y="3207619"/>
            <a:ext cx="355479" cy="55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폭발 1 1"/>
          <p:cNvSpPr/>
          <p:nvPr/>
        </p:nvSpPr>
        <p:spPr>
          <a:xfrm>
            <a:off x="3563889" y="725150"/>
            <a:ext cx="1152128" cy="1036345"/>
          </a:xfrm>
          <a:prstGeom prst="irregularSeal1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1"/>
              </a:solidFill>
            </a:endParaRPr>
          </a:p>
          <a:p>
            <a:pPr algn="ctr" latinLnBrk="0"/>
            <a:r>
              <a:rPr lang="ko-KR" altLang="en-US" sz="900" dirty="0">
                <a:solidFill>
                  <a:schemeClr val="bg1"/>
                </a:solidFill>
              </a:rPr>
              <a:t>年 </a:t>
            </a:r>
            <a:r>
              <a:rPr lang="ko-KR" altLang="en-US" sz="900">
                <a:solidFill>
                  <a:schemeClr val="bg1"/>
                </a:solidFill>
              </a:rPr>
              <a:t>평균 </a:t>
            </a:r>
            <a:r>
              <a:rPr lang="en-US" altLang="ko-KR" sz="900">
                <a:solidFill>
                  <a:schemeClr val="bg1"/>
                </a:solidFill>
              </a:rPr>
              <a:t>4%</a:t>
            </a:r>
            <a:r>
              <a:rPr lang="ko-KR" altLang="en-US" sz="900" dirty="0">
                <a:solidFill>
                  <a:schemeClr val="bg1"/>
                </a:solidFill>
              </a:rPr>
              <a:t>씩 증가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22E62CB-01BD-424B-8BDF-9045DB0F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569ED23-2637-42D0-8DA3-C1A1B2368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3006E884-90D6-4F28-8D0B-F121FD50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2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9622"/>
            <a:ext cx="4516355" cy="313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400658765"/>
              </p:ext>
            </p:extLst>
          </p:nvPr>
        </p:nvGraphicFramePr>
        <p:xfrm>
          <a:off x="7020272" y="1354961"/>
          <a:ext cx="1440160" cy="995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CSS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파일에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Header, </a:t>
                      </a:r>
                      <a:r>
                        <a:rPr kumimoji="1" lang="en-US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body,footer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들어갈 내용들을 입력하고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쿼리문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반영한다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‘button’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설정하고 </a:t>
                      </a:r>
                      <a:r>
                        <a:rPr kumimoji="1" lang="en-US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css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미리 설정해둔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en-US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navber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-toggle(</a:t>
                      </a:r>
                      <a:r>
                        <a:rPr kumimoji="1" lang="en-US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display:none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적용시킨다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*</a:t>
                      </a:r>
                      <a:r>
                        <a:rPr kumimoji="0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마우스를 </a:t>
                      </a:r>
                      <a:r>
                        <a:rPr kumimoji="0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갖다대면</a:t>
                      </a:r>
                      <a:r>
                        <a:rPr kumimoji="0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en-US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url</a:t>
                      </a:r>
                      <a:r>
                        <a:rPr kumimoji="0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보여짐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634074" y="1511223"/>
            <a:ext cx="2394704" cy="124659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778" y="1419622"/>
            <a:ext cx="2775470" cy="313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311181" y="1586498"/>
            <a:ext cx="865611" cy="106576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530126" y="1427242"/>
            <a:ext cx="1267341" cy="123264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168537" y="1512761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57813"/>
            <a:ext cx="5263705" cy="175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919514" y="3382941"/>
            <a:ext cx="4812726" cy="49718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634074" y="3382941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xmlns="" id="{C8BEBE7B-1536-48D1-BCE8-77BCDCFD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BD18F7A-F1AF-4EEA-A076-8D469894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344EBE7-EEC2-46EA-AA69-B83700AD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40</a:t>
            </a:fld>
            <a:endParaRPr lang="ko-KR" altLang="en-US" dirty="0"/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7468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97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(Header)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645739"/>
            <a:ext cx="7557025" cy="18520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54763" y="2090554"/>
            <a:ext cx="2189645" cy="36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3488" y="3723878"/>
            <a:ext cx="75570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화면 설명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카테고리</a:t>
            </a:r>
            <a:r>
              <a:rPr lang="en-US" altLang="ko-KR" sz="1100" dirty="0"/>
              <a:t>/</a:t>
            </a:r>
            <a:r>
              <a:rPr lang="ko-KR" altLang="en-US" sz="1100" dirty="0" err="1"/>
              <a:t>마이페이지</a:t>
            </a:r>
            <a:r>
              <a:rPr lang="en-US" altLang="ko-KR" sz="1100" dirty="0"/>
              <a:t>/</a:t>
            </a:r>
            <a:r>
              <a:rPr lang="ko-KR" altLang="en-US" sz="1100" dirty="0"/>
              <a:t>고객센터에 마우스를 갖다 대면 색이 변경되면서 아래 내용이 보여진다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‘</a:t>
            </a:r>
            <a:r>
              <a:rPr lang="ko-KR" altLang="en-US" sz="1100" dirty="0"/>
              <a:t>로그아웃</a:t>
            </a:r>
            <a:r>
              <a:rPr lang="en-US" altLang="ko-KR" sz="1100" dirty="0"/>
              <a:t>’ </a:t>
            </a:r>
            <a:r>
              <a:rPr lang="ko-KR" altLang="en-US" sz="1100" dirty="0"/>
              <a:t>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사용자</a:t>
            </a:r>
            <a:r>
              <a:rPr lang="en-US" altLang="ko-KR" sz="1100" dirty="0"/>
              <a:t>_</a:t>
            </a:r>
            <a:r>
              <a:rPr lang="ko-KR" altLang="en-US" sz="1100" dirty="0"/>
              <a:t>로그인</a:t>
            </a:r>
            <a:r>
              <a:rPr lang="en-US" altLang="ko-KR" sz="1100" dirty="0"/>
              <a:t>’ </a:t>
            </a:r>
            <a:r>
              <a:rPr lang="ko-KR" altLang="en-US" sz="1100" dirty="0"/>
              <a:t>페이지로 이동된다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810078" y="2015401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6955346" y="1702322"/>
            <a:ext cx="576602" cy="27050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955346" y="148106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xmlns="" id="{C5C78ED1-F541-4B7B-8622-E8BD404E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8F53F80-2ADC-4DDC-899F-9C651CED1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4979998-4885-4C03-A7E0-F472B6A6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41</a:t>
            </a:fld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7468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97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(Body)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87" y="1218911"/>
            <a:ext cx="4396026" cy="3513079"/>
          </a:xfrm>
          <a:prstGeom prst="rect">
            <a:avLst/>
          </a:prstGeo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xmlns="" id="{91EB8CD2-F1EC-4C04-864B-F859781BD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84139CE-8E4A-43C9-AFCC-FA5777384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xmlns="" id="{7AD7A1EC-820E-4DA9-A30A-5552C4BC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42</a:t>
            </a:fld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7468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3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(Footer)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2268279"/>
            <a:ext cx="7557025" cy="606942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C9DC69C-3449-4F87-B1F4-06E0A882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85D8D3F-950B-45FB-8337-401DA535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xmlns="" id="{43EA7FEE-65ED-4985-8C19-04CFA24B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43</a:t>
            </a:fld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7468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6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전체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43" y="921790"/>
            <a:ext cx="4231713" cy="3717579"/>
          </a:xfrm>
          <a:prstGeom prst="rect">
            <a:avLst/>
          </a:prstGeo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xmlns="" id="{99D1844D-F317-4F52-8E75-7CC88FDE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3190F91-2AE6-4A21-9DAB-284AD9C4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xmlns="" id="{F3E3C08C-3AF7-4CF4-A91F-DD4DB53F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44</a:t>
            </a:fld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88485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2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상품상세페이지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Pycharm_project\상세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00" y="1323201"/>
            <a:ext cx="3992754" cy="324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782604" y="1779662"/>
            <a:ext cx="3456384" cy="101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제품의 수량을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선택할수있다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36096" y="2943146"/>
            <a:ext cx="2360756" cy="924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버튼을 클릭시 장바구니 페이지에 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정보를 넘겨주고 페이지 이동한다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04068" y="2147118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5304068" y="3219822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3120777" y="2846193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3023597" y="4011910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3404632" y="3996670"/>
            <a:ext cx="1253415" cy="346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84614" y="2974874"/>
            <a:ext cx="439314" cy="26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5281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FFFFF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51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상품상세페이지 코드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김경욱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20" name="Picture 3" descr="C:\Pycharm_project\상세페이지코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12" y="1131590"/>
            <a:ext cx="3558620" cy="17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Pycharm_project\상세정보htm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96" y="1995686"/>
            <a:ext cx="3188049" cy="199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899592" y="3147815"/>
            <a:ext cx="345638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제품의 아이디를 받아와 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DB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제품정보를 받아 상세정보를 보여준다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3" name="구부러진 연결선 22"/>
          <p:cNvCxnSpPr/>
          <p:nvPr/>
        </p:nvCxnSpPr>
        <p:spPr>
          <a:xfrm rot="16200000" flipH="1">
            <a:off x="4543420" y="-56727"/>
            <a:ext cx="722413" cy="3387080"/>
          </a:xfrm>
          <a:prstGeom prst="curvedConnector3">
            <a:avLst>
              <a:gd name="adj1" fmla="val -21613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6200000" flipH="1">
            <a:off x="2667692" y="2819875"/>
            <a:ext cx="1973248" cy="1476999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60889" y="1299643"/>
            <a:ext cx="3297223" cy="785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566796" y="2091056"/>
            <a:ext cx="2016224" cy="467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4" descr="C:\Pycharm_project\장바구니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99" y="4371950"/>
            <a:ext cx="3801656" cy="31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236328" y="1299643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1236328" y="2100495"/>
            <a:ext cx="216024" cy="200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899592" y="3134149"/>
            <a:ext cx="3456384" cy="1290759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제품의 아이디를 받아와 </a:t>
            </a:r>
            <a:r>
              <a:rPr lang="en-US" altLang="ko-KR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DB 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제품정보를 받아 상세정보를 보여준다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카트버튼을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클릭시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제품아이디와 사용자 번호를 </a:t>
            </a:r>
            <a:r>
              <a:rPr lang="ko-KR" altLang="en-US" sz="105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카트</a:t>
            </a:r>
            <a:r>
              <a:rPr lang="ko-KR" altLang="en-US" sz="105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테이블에 저장한다</a:t>
            </a:r>
            <a:endParaRPr lang="en-US" altLang="ko-KR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40" y="463490"/>
            <a:ext cx="589680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081873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FFFFF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파이썬기반빅데이터개발자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혼싸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00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30" grpId="0" animBg="1"/>
      <p:bldP spid="32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225457267"/>
              </p:ext>
            </p:extLst>
          </p:nvPr>
        </p:nvGraphicFramePr>
        <p:xfrm>
          <a:off x="7020272" y="1354961"/>
          <a:ext cx="1440160" cy="1234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‘-’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클릭 할 때마다 수량이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하나씩 줄어든다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‘+’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클릭 할 때마다 수량이 하나씩 증가한다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‘x’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클릭 시 해당 행이 삭제된다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ex)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에어프라이어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상품의 삭제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’x’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클릭 시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에어프라이어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No,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상품이지미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수량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상품명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가격 전체 행이 삭제된다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95213"/>
              </p:ext>
            </p:extLst>
          </p:nvPr>
        </p:nvGraphicFramePr>
        <p:xfrm>
          <a:off x="827583" y="1419622"/>
          <a:ext cx="5832648" cy="3065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4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96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47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84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31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11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13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FFFF"/>
                          </a:solidFill>
                          <a:latin typeface="+mn-lt"/>
                          <a:ea typeface="+mj-ea"/>
                        </a:rPr>
                        <a:t>No</a:t>
                      </a:r>
                      <a:endParaRPr lang="ko-KR" altLang="en-US" sz="800" b="1" dirty="0">
                        <a:solidFill>
                          <a:srgbClr val="FFFFFF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FFFF"/>
                          </a:solidFill>
                          <a:latin typeface="+mn-lt"/>
                          <a:ea typeface="+mj-ea"/>
                        </a:rPr>
                        <a:t>상품이미지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FFFF"/>
                          </a:solidFill>
                          <a:latin typeface="+mn-lt"/>
                          <a:ea typeface="+mj-ea"/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FFFF"/>
                          </a:solidFill>
                          <a:latin typeface="+mn-lt"/>
                          <a:ea typeface="+mj-ea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FFFF"/>
                          </a:solidFill>
                          <a:latin typeface="+mn-lt"/>
                          <a:ea typeface="+mj-ea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FFFF"/>
                          </a:solidFill>
                          <a:latin typeface="+mn-lt"/>
                          <a:ea typeface="+mj-ea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4C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7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lt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lt"/>
                          <a:ea typeface="+mj-ea"/>
                        </a:rPr>
                        <a:t>에에프라이어</a:t>
                      </a:r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lt"/>
                          <a:ea typeface="+mj-ea"/>
                        </a:rPr>
                        <a:t>\59,000</a:t>
                      </a:r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lt"/>
                          <a:ea typeface="+mj-ea"/>
                        </a:rPr>
                        <a:t>x</a:t>
                      </a:r>
                      <a:endParaRPr lang="ko-KR" altLang="en-US" sz="8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7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lt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lt"/>
                          <a:ea typeface="+mj-ea"/>
                        </a:rPr>
                        <a:t>전자레인지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lt"/>
                          <a:ea typeface="+mj-ea"/>
                        </a:rPr>
                        <a:t>\87,000</a:t>
                      </a:r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+mj-ea"/>
                        </a:rPr>
                        <a:t>x</a:t>
                      </a:r>
                      <a:endParaRPr lang="ko-KR" altLang="en-US" sz="800" b="0" dirty="0">
                        <a:latin typeface="+mn-lt"/>
                        <a:ea typeface="+mj-ea"/>
                      </a:endParaRPr>
                    </a:p>
                    <a:p>
                      <a:pPr algn="ctr" latinLnBrk="1"/>
                      <a:endParaRPr lang="ko-KR" altLang="en-US" sz="8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7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lt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+mn-lt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lt"/>
                          <a:ea typeface="+mj-ea"/>
                        </a:rPr>
                        <a:t>커피머신</a:t>
                      </a:r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lt"/>
                          <a:ea typeface="+mj-ea"/>
                        </a:rPr>
                        <a:t>\140,000</a:t>
                      </a:r>
                      <a:endParaRPr lang="ko-KR" altLang="en-US" sz="80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+mj-ea"/>
                        </a:rPr>
                        <a:t>x</a:t>
                      </a:r>
                      <a:endParaRPr lang="ko-KR" altLang="en-US" sz="800" b="0" dirty="0">
                        <a:latin typeface="+mn-lt"/>
                        <a:ea typeface="+mj-ea"/>
                      </a:endParaRPr>
                    </a:p>
                    <a:p>
                      <a:pPr algn="ctr" latinLnBrk="1"/>
                      <a:endParaRPr lang="ko-KR" altLang="en-US" sz="8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03" y="1779662"/>
            <a:ext cx="824065" cy="8038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03" y="2722206"/>
            <a:ext cx="824065" cy="8038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03" y="3640092"/>
            <a:ext cx="824065" cy="80386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613124" y="3007471"/>
            <a:ext cx="189332" cy="1564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+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94274" y="3007471"/>
            <a:ext cx="189332" cy="1564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80526" y="3007471"/>
            <a:ext cx="189332" cy="1564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06462" y="3885552"/>
            <a:ext cx="189332" cy="1564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+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87612" y="3885552"/>
            <a:ext cx="189332" cy="1564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73864" y="3885552"/>
            <a:ext cx="189332" cy="1564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613124" y="2103358"/>
            <a:ext cx="189332" cy="1564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+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94274" y="2103358"/>
            <a:ext cx="189332" cy="1564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0526" y="2103358"/>
            <a:ext cx="189332" cy="1564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오른쪽 화살표 3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DB99D06-2F4F-426E-BFAD-77582045F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DFA9368-6E87-4A75-999F-3DB5160E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9A218F84-A17F-43C2-94AC-DFFCCBB8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47</a:t>
            </a:fld>
            <a:endParaRPr lang="ko-KR" altLang="en-US" dirty="0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72773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97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288791719"/>
              </p:ext>
            </p:extLst>
          </p:nvPr>
        </p:nvGraphicFramePr>
        <p:xfrm>
          <a:off x="7020272" y="1354961"/>
          <a:ext cx="1440160" cy="8128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구매하기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버튼위에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마우스를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갖다대면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색상이 초록색으로 변경되고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결제하기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배송지수정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클릭 시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배송지수정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오른쪽 화살표 3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19020"/>
              </p:ext>
            </p:extLst>
          </p:nvPr>
        </p:nvGraphicFramePr>
        <p:xfrm>
          <a:off x="844920" y="1518459"/>
          <a:ext cx="2574952" cy="18453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4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74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7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장바구니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\59,000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\87,000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\140,000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총 할인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\0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총 상품 금액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\286,000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95286"/>
              </p:ext>
            </p:extLst>
          </p:nvPr>
        </p:nvGraphicFramePr>
        <p:xfrm>
          <a:off x="3923928" y="1535911"/>
          <a:ext cx="2808312" cy="24114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주문자정보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휴대전화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휴대전화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우편번호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주소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2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자택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직장                                                                                 </a:t>
                      </a:r>
                      <a:r>
                        <a:rPr lang="ko-KR" altLang="en-US" sz="800" dirty="0"/>
                        <a:t>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4774032" y="4227934"/>
            <a:ext cx="885600" cy="288032"/>
          </a:xfrm>
          <a:prstGeom prst="rect">
            <a:avLst/>
          </a:prstGeom>
          <a:solidFill>
            <a:srgbClr val="FFCB2D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구매하기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824642" y="4227934"/>
            <a:ext cx="885732" cy="288032"/>
          </a:xfrm>
          <a:prstGeom prst="rect">
            <a:avLst/>
          </a:prstGeom>
          <a:solidFill>
            <a:srgbClr val="FFCB2D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배송지</a:t>
            </a:r>
            <a:r>
              <a:rPr lang="ko-KR" altLang="en-US" sz="1000" dirty="0">
                <a:solidFill>
                  <a:schemeClr val="tx1"/>
                </a:solidFill>
              </a:rPr>
              <a:t> 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662434" y="4011910"/>
            <a:ext cx="180000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3" name="직사각형 42"/>
          <p:cNvSpPr/>
          <p:nvPr/>
        </p:nvSpPr>
        <p:spPr>
          <a:xfrm>
            <a:off x="5713801" y="4011910"/>
            <a:ext cx="180000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9291D86-3256-4ABF-9467-6C93A77F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C477ADD-15B2-4482-BB17-67E3D83F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58D816C-42C2-42FC-8FC1-305715E1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48</a:t>
            </a:fld>
            <a:endParaRPr lang="ko-KR" altLang="en-US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72773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9679" y="42098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3432159261"/>
              </p:ext>
            </p:extLst>
          </p:nvPr>
        </p:nvGraphicFramePr>
        <p:xfrm>
          <a:off x="7020272" y="1354961"/>
          <a:ext cx="1440160" cy="2707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로그인한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가져와서 회원의 정보를 가져온 후 정보를 바탕으로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에서 데이터를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꺼내온다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구매금액을 구하기 위해 값을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초기화 시킨다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카트의 값이 존재한다면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반복문을 통해 카트의 담아둔 모든 값을 더해 총 구매금액을 구한다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우편번호는 정보를 가지고 있는 데이터모델에서 가져온다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정리가 된 정보들을 변수로 바꿔서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html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보내준다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5533267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카트의 들어있는 값의 개수를 카운트 하여 카트의 담은 상품 수를 표시한다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74324053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5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테이블 내의 반복문을 사용하여 카트의 담은 상품들을 표현한다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58213276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6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제거 버튼을 클릭 시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해당하는 카트의 번호를 포함하여 </a:t>
                      </a:r>
                      <a:r>
                        <a:rPr kumimoji="1" lang="en-US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url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을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2011018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7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받은 번호를 통해 카트의 번호를 찾고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삭제한 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카트로 돌아간다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91861303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F52AC737-D3F4-4959-8360-390F5EFC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34" y="1371476"/>
            <a:ext cx="2500020" cy="185649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110A4A12-4900-4BE4-8A7B-F7B36436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161734"/>
            <a:ext cx="3764855" cy="242624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66AE2CF-37F6-4728-8CDD-A94CB0500409}"/>
              </a:ext>
            </a:extLst>
          </p:cNvPr>
          <p:cNvSpPr/>
          <p:nvPr/>
        </p:nvSpPr>
        <p:spPr>
          <a:xfrm>
            <a:off x="951576" y="1510734"/>
            <a:ext cx="2304000" cy="684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F1E1228E-F5B7-49C1-94BC-59D3D8503018}"/>
              </a:ext>
            </a:extLst>
          </p:cNvPr>
          <p:cNvSpPr/>
          <p:nvPr/>
        </p:nvSpPr>
        <p:spPr>
          <a:xfrm>
            <a:off x="781134" y="1396551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44D5FB8-0408-4CE8-95EE-F4649C387FCD}"/>
              </a:ext>
            </a:extLst>
          </p:cNvPr>
          <p:cNvSpPr/>
          <p:nvPr/>
        </p:nvSpPr>
        <p:spPr>
          <a:xfrm>
            <a:off x="951576" y="2274783"/>
            <a:ext cx="1656000" cy="612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3B03DA02-80EB-4F1D-B8CD-C4BBB808B3F1}"/>
              </a:ext>
            </a:extLst>
          </p:cNvPr>
          <p:cNvSpPr/>
          <p:nvPr/>
        </p:nvSpPr>
        <p:spPr>
          <a:xfrm>
            <a:off x="776304" y="219963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42BBA13-1701-4C47-88D7-3583B3975D94}"/>
              </a:ext>
            </a:extLst>
          </p:cNvPr>
          <p:cNvSpPr/>
          <p:nvPr/>
        </p:nvSpPr>
        <p:spPr>
          <a:xfrm>
            <a:off x="955477" y="2927060"/>
            <a:ext cx="2124794" cy="25103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6AF43838-6AB3-4ADE-A540-22CBE5CC1FD6}"/>
              </a:ext>
            </a:extLst>
          </p:cNvPr>
          <p:cNvSpPr/>
          <p:nvPr/>
        </p:nvSpPr>
        <p:spPr>
          <a:xfrm>
            <a:off x="781134" y="2863972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B3C13C22-5B03-4002-AD6A-945BE826C532}"/>
              </a:ext>
            </a:extLst>
          </p:cNvPr>
          <p:cNvSpPr/>
          <p:nvPr/>
        </p:nvSpPr>
        <p:spPr>
          <a:xfrm>
            <a:off x="3294234" y="2863972"/>
            <a:ext cx="3510013" cy="165831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BA0AFE9-1E6F-4071-8B0F-321F0D3427CE}"/>
              </a:ext>
            </a:extLst>
          </p:cNvPr>
          <p:cNvSpPr/>
          <p:nvPr/>
        </p:nvSpPr>
        <p:spPr>
          <a:xfrm>
            <a:off x="3186222" y="275882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98C33BBE-654C-4726-9758-73AD2A16196E}"/>
              </a:ext>
            </a:extLst>
          </p:cNvPr>
          <p:cNvSpPr/>
          <p:nvPr/>
        </p:nvSpPr>
        <p:spPr>
          <a:xfrm>
            <a:off x="3921442" y="2157610"/>
            <a:ext cx="650558" cy="11717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2A1F69A-2D7E-4DAB-B73E-EE8A7C792D93}"/>
              </a:ext>
            </a:extLst>
          </p:cNvPr>
          <p:cNvSpPr/>
          <p:nvPr/>
        </p:nvSpPr>
        <p:spPr>
          <a:xfrm>
            <a:off x="3772244" y="2009367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6CABBE34-C5AC-47D5-9B85-A7DF1E66F512}"/>
              </a:ext>
            </a:extLst>
          </p:cNvPr>
          <p:cNvSpPr/>
          <p:nvPr/>
        </p:nvSpPr>
        <p:spPr>
          <a:xfrm>
            <a:off x="3707905" y="4064074"/>
            <a:ext cx="2800504" cy="16208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8CF39AF-1E40-4F3A-B539-5AC140505A22}"/>
              </a:ext>
            </a:extLst>
          </p:cNvPr>
          <p:cNvSpPr/>
          <p:nvPr/>
        </p:nvSpPr>
        <p:spPr>
          <a:xfrm>
            <a:off x="3582094" y="393944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E601128F-6504-4018-BA11-1AEE6F0BB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931" y="1391974"/>
            <a:ext cx="2601469" cy="747728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7E7F02FB-5553-421C-8965-37D9B97E37FA}"/>
              </a:ext>
            </a:extLst>
          </p:cNvPr>
          <p:cNvSpPr/>
          <p:nvPr/>
        </p:nvSpPr>
        <p:spPr>
          <a:xfrm>
            <a:off x="4295565" y="1427511"/>
            <a:ext cx="2448000" cy="6663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585B1289-9AB5-4EEB-9C9D-00F8632E8AC1}"/>
              </a:ext>
            </a:extLst>
          </p:cNvPr>
          <p:cNvSpPr/>
          <p:nvPr/>
        </p:nvSpPr>
        <p:spPr>
          <a:xfrm>
            <a:off x="4198612" y="131189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A885306-60F0-470F-9F57-081C2FE4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4D13CDA-9643-4341-9214-C99F74CC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543C77BA-1A7A-4790-ADA6-258B3A2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49</a:t>
            </a:fld>
            <a:endParaRPr lang="ko-KR" altLang="en-US" dirty="0"/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72773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1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BACE81-B4F0-4CDF-9931-45CFC5F84AEC}"/>
              </a:ext>
            </a:extLst>
          </p:cNvPr>
          <p:cNvSpPr txBox="1"/>
          <p:nvPr/>
        </p:nvSpPr>
        <p:spPr>
          <a:xfrm>
            <a:off x="827584" y="926340"/>
            <a:ext cx="7488832" cy="3672000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 dirty="0"/>
              <a:t>1. </a:t>
            </a:r>
            <a:r>
              <a:rPr lang="ko-KR" altLang="en-US" sz="1000" b="1" dirty="0"/>
              <a:t>로그인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- ID, PW </a:t>
            </a:r>
            <a:r>
              <a:rPr lang="ko-KR" altLang="en-US" sz="900" dirty="0"/>
              <a:t>입력 후 로그인 </a:t>
            </a:r>
            <a:r>
              <a:rPr lang="en-US" altLang="ko-KR" sz="900" dirty="0"/>
              <a:t>(</a:t>
            </a:r>
            <a:r>
              <a:rPr lang="ko-KR" altLang="en-US" sz="900" dirty="0"/>
              <a:t>일치 시 접속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/>
              <a:t>정해진 </a:t>
            </a:r>
            <a:r>
              <a:rPr lang="en-US" altLang="ko-KR" sz="900" dirty="0"/>
              <a:t>ID</a:t>
            </a:r>
            <a:r>
              <a:rPr lang="ko-KR" altLang="en-US" sz="900" dirty="0"/>
              <a:t>와 </a:t>
            </a:r>
            <a:r>
              <a:rPr lang="en-US" altLang="ko-KR" sz="900" dirty="0"/>
              <a:t>PW</a:t>
            </a:r>
            <a:r>
              <a:rPr lang="ko-KR" altLang="en-US" sz="900" dirty="0"/>
              <a:t>만으로 로그인 가능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dirty="0"/>
              <a:t>ID : </a:t>
            </a:r>
            <a:r>
              <a:rPr lang="en-US" altLang="ko-KR" sz="900" dirty="0" err="1"/>
              <a:t>honssa</a:t>
            </a:r>
            <a:endParaRPr lang="ko-KR" altLang="en-US" sz="900" dirty="0"/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dirty="0"/>
              <a:t>PW : admin1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/>
              <a:t>그 외의 아이디는 로그인 불가</a:t>
            </a:r>
            <a:r>
              <a:rPr lang="en-US" altLang="ko-KR" sz="900" dirty="0"/>
              <a:t> </a:t>
            </a:r>
            <a:r>
              <a:rPr lang="ko-KR" altLang="en-US" sz="900" dirty="0"/>
              <a:t>및 관리자 페이지 기능 사용 불가능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로그인 성공 시 쇼핑몰 기능</a:t>
            </a:r>
            <a:r>
              <a:rPr lang="en-US" altLang="ko-KR" sz="900" dirty="0"/>
              <a:t>, </a:t>
            </a:r>
            <a:r>
              <a:rPr lang="ko-KR" altLang="en-US" sz="900" dirty="0"/>
              <a:t>사용 가능</a:t>
            </a:r>
            <a:endParaRPr lang="en-US" altLang="ko-KR" sz="900" dirty="0"/>
          </a:p>
          <a:p>
            <a:pPr fontAlgn="base">
              <a:lnSpc>
                <a:spcPct val="150000"/>
              </a:lnSpc>
            </a:pPr>
            <a:endParaRPr lang="en-US" altLang="ko-KR" sz="900" b="1" dirty="0"/>
          </a:p>
          <a:p>
            <a:pPr fontAlgn="base">
              <a:lnSpc>
                <a:spcPct val="150000"/>
              </a:lnSpc>
            </a:pPr>
            <a:r>
              <a:rPr lang="en-US" altLang="ko-KR" sz="1000" b="1" dirty="0"/>
              <a:t>2. </a:t>
            </a:r>
            <a:r>
              <a:rPr lang="ko-KR" altLang="en-US" sz="1000" b="1" dirty="0" err="1"/>
              <a:t>메인페이지</a:t>
            </a:r>
            <a:endParaRPr lang="en-US" altLang="ko-KR" sz="1000" dirty="0"/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로그인시에만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메인페이지</a:t>
            </a:r>
            <a:r>
              <a:rPr lang="ko-KR" altLang="en-US" sz="900" dirty="0"/>
              <a:t> 노출</a:t>
            </a:r>
            <a:endParaRPr lang="en-US" altLang="ko-KR" sz="900" dirty="0"/>
          </a:p>
          <a:p>
            <a:pPr fontAlgn="base">
              <a:lnSpc>
                <a:spcPct val="150000"/>
              </a:lnSpc>
            </a:pPr>
            <a:r>
              <a:rPr lang="en-US" altLang="ko-KR" sz="900" dirty="0"/>
              <a:t>[header]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상단메뉴에는 로고</a:t>
            </a:r>
            <a:r>
              <a:rPr lang="en-US" altLang="ko-KR" sz="900" dirty="0"/>
              <a:t>/</a:t>
            </a:r>
            <a:r>
              <a:rPr lang="ko-KR" altLang="en-US" sz="900" dirty="0"/>
              <a:t>로그아웃</a:t>
            </a:r>
            <a:r>
              <a:rPr lang="en-US" altLang="ko-KR" sz="900" dirty="0"/>
              <a:t>/</a:t>
            </a:r>
            <a:r>
              <a:rPr lang="ko-KR" altLang="en-US" sz="900" dirty="0"/>
              <a:t>사용자페이지 이동이 있다</a:t>
            </a:r>
            <a:r>
              <a:rPr lang="en-US" altLang="ko-KR" sz="900" dirty="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네비게이션 메뉴에는 </a:t>
            </a:r>
            <a:r>
              <a:rPr lang="ko-KR" altLang="en-US" sz="900" dirty="0" err="1"/>
              <a:t>메인페이지</a:t>
            </a:r>
            <a:r>
              <a:rPr lang="en-US" altLang="ko-KR" sz="900" dirty="0"/>
              <a:t>, </a:t>
            </a:r>
            <a:r>
              <a:rPr lang="ko-KR" altLang="en-US" sz="900" dirty="0"/>
              <a:t>회원관리</a:t>
            </a:r>
            <a:r>
              <a:rPr lang="en-US" altLang="ko-KR" sz="900" dirty="0"/>
              <a:t>,</a:t>
            </a:r>
            <a:r>
              <a:rPr lang="ko-KR" altLang="en-US" sz="900" dirty="0"/>
              <a:t> 상품관리</a:t>
            </a:r>
            <a:r>
              <a:rPr lang="en-US" altLang="ko-KR" sz="900" dirty="0"/>
              <a:t>, </a:t>
            </a:r>
            <a:r>
              <a:rPr lang="ko-KR" altLang="en-US" sz="900" dirty="0"/>
              <a:t>주문관리</a:t>
            </a:r>
            <a:r>
              <a:rPr lang="en-US" altLang="ko-KR" sz="900" dirty="0"/>
              <a:t>, </a:t>
            </a:r>
            <a:r>
              <a:rPr lang="ko-KR" altLang="en-US" sz="900" dirty="0"/>
              <a:t>문의 관리가 있다</a:t>
            </a:r>
            <a:r>
              <a:rPr lang="en-US" altLang="ko-KR" sz="900" dirty="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헤더부분은 </a:t>
            </a:r>
            <a:r>
              <a:rPr lang="en-US" altLang="ko-KR" sz="900" dirty="0" err="1"/>
              <a:t>url</a:t>
            </a:r>
            <a:r>
              <a:rPr lang="ko-KR" altLang="en-US" sz="900" dirty="0"/>
              <a:t>을 이동하더라도 변하지 않는다</a:t>
            </a:r>
            <a:r>
              <a:rPr lang="en-US" altLang="ko-KR" sz="900" dirty="0"/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0C55BD1-A43F-47B9-89FC-100B3ED8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6050463-85D5-4DE9-A50F-B3657AC7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0C3BD05-8121-4E30-9A49-1B14DCF3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5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9679" y="42098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2254297318"/>
              </p:ext>
            </p:extLst>
          </p:nvPr>
        </p:nvGraphicFramePr>
        <p:xfrm>
          <a:off x="7020272" y="1354961"/>
          <a:ext cx="1440160" cy="990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건네받은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정보를 바탕으로 사용자의 정보를 표시한다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결제하기 버튼을 클릭 시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cart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정보를 담아서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view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발송하며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배송지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수정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버틍을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클릭 시 개인정보 수정 페이지로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장바구니에서 보내준 데이터를 </a:t>
                      </a:r>
                      <a:r>
                        <a:rPr kumimoji="1" lang="en-US" altLang="ko-KR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pyment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뷰에서 받아준다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553326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5E53A51-FB63-47D0-B2E4-B19E77B8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32" y="1380006"/>
            <a:ext cx="4827435" cy="2411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695BAC8-EE80-4E3A-84AB-5CAAB3582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2" y="3631535"/>
            <a:ext cx="2878636" cy="10237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17E528E-4B93-4409-A561-08A087B0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039" y="4045982"/>
            <a:ext cx="3166105" cy="51297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59C42A8-5A94-486F-9F13-6C8F21847E35}"/>
              </a:ext>
            </a:extLst>
          </p:cNvPr>
          <p:cNvSpPr/>
          <p:nvPr/>
        </p:nvSpPr>
        <p:spPr>
          <a:xfrm>
            <a:off x="776554" y="1407264"/>
            <a:ext cx="4716000" cy="2250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F1CF2DD3-4A10-4197-B144-0F5BA941058B}"/>
              </a:ext>
            </a:extLst>
          </p:cNvPr>
          <p:cNvSpPr/>
          <p:nvPr/>
        </p:nvSpPr>
        <p:spPr>
          <a:xfrm>
            <a:off x="819841" y="3668654"/>
            <a:ext cx="2753517" cy="972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785176" y="4064900"/>
            <a:ext cx="3091079" cy="45738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B22AF4CE-1BA2-42DA-AECA-D221CFB0B1BC}"/>
              </a:ext>
            </a:extLst>
          </p:cNvPr>
          <p:cNvSpPr/>
          <p:nvPr/>
        </p:nvSpPr>
        <p:spPr>
          <a:xfrm>
            <a:off x="649631" y="131305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2FE9F74-7CDD-4E6F-9CC9-E607705B19F6}"/>
              </a:ext>
            </a:extLst>
          </p:cNvPr>
          <p:cNvSpPr/>
          <p:nvPr/>
        </p:nvSpPr>
        <p:spPr>
          <a:xfrm>
            <a:off x="697296" y="360197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681886" y="396879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811F734-D9EA-405A-B22D-3717BA47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96F4BF7-856D-4A38-9D89-DBF5A67F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xmlns="" id="{9920FAD1-D04F-4877-9EFB-A9A8ED91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50</a:t>
            </a:fld>
            <a:endParaRPr lang="ko-KR" altLang="en-US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72773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2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06" y="1074895"/>
            <a:ext cx="3874989" cy="3513079"/>
          </a:xfrm>
          <a:prstGeom prst="rect">
            <a:avLst/>
          </a:prstGeo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xmlns="" id="{99855D6F-A0F0-4210-891D-37CACFCD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14BC761-330A-400D-BE44-F423EC3F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xmlns="" id="{BE700B9A-A376-435B-A589-FC0BB62A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51</a:t>
            </a:fld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7498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08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결제하기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457801"/>
              </p:ext>
            </p:extLst>
          </p:nvPr>
        </p:nvGraphicFramePr>
        <p:xfrm>
          <a:off x="899592" y="1460715"/>
          <a:ext cx="5832648" cy="2407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8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81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81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계좌이체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신용</a:t>
                      </a:r>
                      <a:r>
                        <a:rPr lang="en-US" altLang="ko-KR" sz="1000" dirty="0"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latin typeface="+mn-lt"/>
                        </a:rPr>
                        <a:t>체크카드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인터넷뱅킹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무통장입금</a:t>
                      </a:r>
                      <a:r>
                        <a:rPr lang="en-US" altLang="ko-KR" sz="1000" dirty="0"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latin typeface="+mn-lt"/>
                        </a:rPr>
                        <a:t>가상계좌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628">
                <a:tc grid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184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lt"/>
                        </a:rPr>
                        <a:t>      계좌이체</a:t>
                      </a:r>
                      <a:endParaRPr lang="en-US" altLang="ko-KR" sz="1200" dirty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+mn-lt"/>
                        </a:rPr>
                        <a:t>           </a:t>
                      </a:r>
                      <a:r>
                        <a:rPr lang="ko-KR" altLang="en-US" sz="1000" dirty="0">
                          <a:latin typeface="+mn-lt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㈜ 혼싸 우리은행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22566">
                <a:tc gridSpan="4"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현금영수증</a:t>
                      </a:r>
                      <a:r>
                        <a:rPr lang="en-US" altLang="ko-KR" sz="1200" dirty="0"/>
                        <a:t>   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</a:t>
                      </a:r>
                      <a:endParaRPr lang="ko-KR" altLang="en-US" sz="12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2" name="순서도: 처리 2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4" name="Shape 721"/>
          <p:cNvGraphicFramePr/>
          <p:nvPr>
            <p:extLst>
              <p:ext uri="{D42A27DB-BD31-4B8C-83A1-F6EECF244321}">
                <p14:modId xmlns:p14="http://schemas.microsoft.com/office/powerpoint/2010/main" val="1432599712"/>
              </p:ext>
            </p:extLst>
          </p:nvPr>
        </p:nvGraphicFramePr>
        <p:xfrm>
          <a:off x="7020272" y="1354961"/>
          <a:ext cx="1440160" cy="690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탭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선택된 탭에 내용이 보여진다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결제하기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누르면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이니시스시스템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5824708" y="4083918"/>
            <a:ext cx="885600" cy="28803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결제하기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6299" y="1491630"/>
            <a:ext cx="180000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3" name="직사각형 22"/>
          <p:cNvSpPr/>
          <p:nvPr/>
        </p:nvSpPr>
        <p:spPr>
          <a:xfrm>
            <a:off x="5590970" y="3993918"/>
            <a:ext cx="180000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12831B6-CD20-41E7-8583-CFAA8EE0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1B00595-DBCA-4860-BDFD-4D42BDE4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CBF78F95-37AD-4623-84E1-FB931CCE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52</a:t>
            </a:fld>
            <a:endParaRPr lang="ko-KR" altLang="en-US" dirty="0"/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9741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8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결제하기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91202"/>
              </p:ext>
            </p:extLst>
          </p:nvPr>
        </p:nvGraphicFramePr>
        <p:xfrm>
          <a:off x="899592" y="1460715"/>
          <a:ext cx="5832648" cy="62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8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81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81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계좌이체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신용</a:t>
                      </a:r>
                      <a:r>
                        <a:rPr lang="en-US" altLang="ko-KR" sz="1000" dirty="0"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latin typeface="+mn-lt"/>
                        </a:rPr>
                        <a:t>체크카드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인터넷뱅킹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무통장입금</a:t>
                      </a:r>
                      <a:r>
                        <a:rPr lang="en-US" altLang="ko-KR" sz="1000" dirty="0"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latin typeface="+mn-lt"/>
                        </a:rPr>
                        <a:t>가상계좌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628">
                <a:tc grid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순서도: 처리 2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4" name="Shape 721"/>
          <p:cNvGraphicFramePr/>
          <p:nvPr>
            <p:extLst>
              <p:ext uri="{D42A27DB-BD31-4B8C-83A1-F6EECF244321}">
                <p14:modId xmlns:p14="http://schemas.microsoft.com/office/powerpoint/2010/main" val="962300732"/>
              </p:ext>
            </p:extLst>
          </p:nvPr>
        </p:nvGraphicFramePr>
        <p:xfrm>
          <a:off x="7020272" y="1354961"/>
          <a:ext cx="1440160" cy="330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7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결제하기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누르면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이니시스시스템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5824708" y="4083918"/>
            <a:ext cx="885600" cy="28803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결제하기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486172" y="4137934"/>
            <a:ext cx="180000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6DA23E5-D42B-4EBA-8F07-58FE7F3A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2DA7C91-585C-42B2-ADC0-EF274D1F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633BC5BF-52DD-4080-AFE0-A3CCEF6A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53</a:t>
            </a:fld>
            <a:endParaRPr lang="ko-KR" altLang="en-US" dirty="0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9741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2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9679" y="42098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결제하기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1279537371"/>
              </p:ext>
            </p:extLst>
          </p:nvPr>
        </p:nvGraphicFramePr>
        <p:xfrm>
          <a:off x="7020272" y="1354961"/>
          <a:ext cx="1440160" cy="1991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 탭에서는 계좌이체와 신용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체크카드 탭으로 나누어서 결제를 할 수 있도록 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신용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체크카드 탭은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KG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이니시스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결제창으로 넘어가도록 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계좌이체 탭이 선택됐을 때 나오는 화면이다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사용자가 현금영수증을 받을 번호를 기입 할 수 있다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카드 결제 탭을 클릭 했을 때 값을 받는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view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 cart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의 정보를 리스트로 받아서 정리하고 로그인한 사용자의 정보화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함게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html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보내준다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5533267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결제가 완료되었을 때 값을 처리하는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view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카드결제와 계좌이체로 나누어서 관리한다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5326033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8C2C1D0-1D83-49DB-9E77-633ECB63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03687"/>
            <a:ext cx="2736304" cy="31333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A20C8B9-FD12-42DE-A440-03C7FC51D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383" y="1419177"/>
            <a:ext cx="3163377" cy="12559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DC3B99C-3E1F-43EC-868A-24A4DDA86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00" y="3374493"/>
            <a:ext cx="3377711" cy="9375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8B2A5ED-16C2-414C-94F2-A6FDB3044927}"/>
              </a:ext>
            </a:extLst>
          </p:cNvPr>
          <p:cNvSpPr/>
          <p:nvPr/>
        </p:nvSpPr>
        <p:spPr>
          <a:xfrm>
            <a:off x="769601" y="1414290"/>
            <a:ext cx="2650271" cy="72541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639AAB6-F7E1-402F-9C1F-6084A86A2338}"/>
              </a:ext>
            </a:extLst>
          </p:cNvPr>
          <p:cNvSpPr/>
          <p:nvPr/>
        </p:nvSpPr>
        <p:spPr>
          <a:xfrm>
            <a:off x="799154" y="2559084"/>
            <a:ext cx="2650271" cy="181286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64AE103-752B-4BBA-8434-C3C4DE12EE1C}"/>
              </a:ext>
            </a:extLst>
          </p:cNvPr>
          <p:cNvSpPr/>
          <p:nvPr/>
        </p:nvSpPr>
        <p:spPr>
          <a:xfrm>
            <a:off x="3676912" y="1426082"/>
            <a:ext cx="3055328" cy="121283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B365111-BC2F-45CD-B91D-B34F4B77CDED}"/>
              </a:ext>
            </a:extLst>
          </p:cNvPr>
          <p:cNvSpPr/>
          <p:nvPr/>
        </p:nvSpPr>
        <p:spPr>
          <a:xfrm>
            <a:off x="3555764" y="3400343"/>
            <a:ext cx="3323476" cy="86424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4706EA4-6293-48D7-BB87-F19ACCB1E1CD}"/>
              </a:ext>
            </a:extLst>
          </p:cNvPr>
          <p:cNvSpPr/>
          <p:nvPr/>
        </p:nvSpPr>
        <p:spPr>
          <a:xfrm>
            <a:off x="646898" y="135092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83C46BC-099F-447C-A0BD-34638E5055B4}"/>
              </a:ext>
            </a:extLst>
          </p:cNvPr>
          <p:cNvSpPr/>
          <p:nvPr/>
        </p:nvSpPr>
        <p:spPr>
          <a:xfrm>
            <a:off x="675113" y="247314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EBD0F41-0396-472C-83C3-36AF4DB05F85}"/>
              </a:ext>
            </a:extLst>
          </p:cNvPr>
          <p:cNvSpPr/>
          <p:nvPr/>
        </p:nvSpPr>
        <p:spPr>
          <a:xfrm>
            <a:off x="3527703" y="137025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636F3137-7A3A-4964-A54B-AF238A94FDDB}"/>
              </a:ext>
            </a:extLst>
          </p:cNvPr>
          <p:cNvSpPr/>
          <p:nvPr/>
        </p:nvSpPr>
        <p:spPr>
          <a:xfrm>
            <a:off x="3460888" y="331226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F5E3022-84A3-4678-8462-F72DE6E0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314A43B-F6C4-4AF1-AF20-426FC16C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D800B64-4788-4E16-8F3C-7D73CEB8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54</a:t>
            </a:fld>
            <a:endParaRPr lang="ko-KR" altLang="en-US" dirty="0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9741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9679" y="42098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결제하기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2554309729"/>
              </p:ext>
            </p:extLst>
          </p:nvPr>
        </p:nvGraphicFramePr>
        <p:xfrm>
          <a:off x="7020272" y="1354961"/>
          <a:ext cx="1440160" cy="2174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Import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받아와서 결제를 진행한다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가맹점의 정보는 기입해주고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 결제는 하지 않기 때문에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가맹점 식별코드는 기입하지 않음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정보는 변수를 통해 기입한다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결제의 성공 여부에 따라 안내 메시지가 변경된다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메시지를 출력 한 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해당하는 스크립트를 실행한다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결제가 성공 하였을 때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view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값을 보내주는 부분이다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필요한 정보들을 기입하여 보내준다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5533267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결제가 성공 했을 때 값을 받는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view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부분이다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카드 결제시에만 작동하며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데이터의 생성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주문정보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카트정보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물품정보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_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재고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을 동시에 진행 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그 후 결제정보를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html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 보낼 수 있도록 변수화 시킨다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5326033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17242CE-EE6E-4709-BB99-F577F693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70" y="1417116"/>
            <a:ext cx="3188082" cy="8961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214CC79-A0F4-4257-8257-34CE41A0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46" y="2386033"/>
            <a:ext cx="2732806" cy="223938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FDDD0EB7-CB1A-4A6E-88F2-650FA92F27FD}"/>
              </a:ext>
            </a:extLst>
          </p:cNvPr>
          <p:cNvSpPr/>
          <p:nvPr/>
        </p:nvSpPr>
        <p:spPr>
          <a:xfrm>
            <a:off x="3740478" y="1426083"/>
            <a:ext cx="3064357" cy="87935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093C377-C04C-47EB-A6B1-68E7E3F3383E}"/>
              </a:ext>
            </a:extLst>
          </p:cNvPr>
          <p:cNvSpPr/>
          <p:nvPr/>
        </p:nvSpPr>
        <p:spPr>
          <a:xfrm>
            <a:off x="4170146" y="2388264"/>
            <a:ext cx="2732806" cy="221306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FAF0EE7-8DE1-4162-866B-E730FE6AC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"/>
          <a:stretch/>
        </p:blipFill>
        <p:spPr>
          <a:xfrm>
            <a:off x="743524" y="1412948"/>
            <a:ext cx="2939107" cy="322797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763B27C-1E06-48E0-A291-66A66C7B138E}"/>
              </a:ext>
            </a:extLst>
          </p:cNvPr>
          <p:cNvSpPr/>
          <p:nvPr/>
        </p:nvSpPr>
        <p:spPr>
          <a:xfrm>
            <a:off x="827584" y="1491630"/>
            <a:ext cx="2578077" cy="150110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E4B8C16-330D-4626-BDDD-6584CC32AE46}"/>
              </a:ext>
            </a:extLst>
          </p:cNvPr>
          <p:cNvSpPr/>
          <p:nvPr/>
        </p:nvSpPr>
        <p:spPr>
          <a:xfrm>
            <a:off x="996043" y="3056289"/>
            <a:ext cx="2135797" cy="150110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FCCF496-66C7-4C87-B84F-239EB2F6EC37}"/>
              </a:ext>
            </a:extLst>
          </p:cNvPr>
          <p:cNvSpPr/>
          <p:nvPr/>
        </p:nvSpPr>
        <p:spPr>
          <a:xfrm>
            <a:off x="728991" y="139741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107C572-65D1-41DA-B769-0566ABDCE8E8}"/>
              </a:ext>
            </a:extLst>
          </p:cNvPr>
          <p:cNvSpPr/>
          <p:nvPr/>
        </p:nvSpPr>
        <p:spPr>
          <a:xfrm>
            <a:off x="874683" y="302382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68A8C51-65DB-45E1-AA4F-9368D6A13D7D}"/>
              </a:ext>
            </a:extLst>
          </p:cNvPr>
          <p:cNvSpPr/>
          <p:nvPr/>
        </p:nvSpPr>
        <p:spPr>
          <a:xfrm>
            <a:off x="3639868" y="1374502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1DC2715A-DCEE-472F-A94D-03DB10CAFE43}"/>
              </a:ext>
            </a:extLst>
          </p:cNvPr>
          <p:cNvSpPr/>
          <p:nvPr/>
        </p:nvSpPr>
        <p:spPr>
          <a:xfrm>
            <a:off x="4062134" y="234766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E39D7C5-1068-4656-AC0A-C58EE0D0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4B9D37-6976-4163-8928-A06BA84F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7E4B11BF-05E6-4CF2-A532-3383593D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55</a:t>
            </a:fld>
            <a:endParaRPr lang="ko-KR" altLang="en-US" dirty="0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9741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4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9679" y="42098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결제하기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3184508163"/>
              </p:ext>
            </p:extLst>
          </p:nvPr>
        </p:nvGraphicFramePr>
        <p:xfrm>
          <a:off x="7020272" y="1354961"/>
          <a:ext cx="1440160" cy="14428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계좌이체시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정보를 관리하는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필요한 형태로 가공 한 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데이터의 생성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수정을 진행한다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정보를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html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보낼 수 있도록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변수화한다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결제정보를 받아서 결제완료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html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보내준다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View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에서 보내준 값을 기반으로 결제정보를 출력한다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5533267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각 버튼을 클릭 시 해당하는 페이지로 이동한다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5326033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9ABF98AF-D98D-4D18-B153-E3890A2C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383855"/>
            <a:ext cx="3384376" cy="3217761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86F1EB47-42E8-44D2-8CF9-F2AA5251CA30}"/>
              </a:ext>
            </a:extLst>
          </p:cNvPr>
          <p:cNvSpPr/>
          <p:nvPr/>
        </p:nvSpPr>
        <p:spPr>
          <a:xfrm>
            <a:off x="770221" y="1389680"/>
            <a:ext cx="3331024" cy="296969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8113D386-A1DD-4326-B725-50329E41391D}"/>
              </a:ext>
            </a:extLst>
          </p:cNvPr>
          <p:cNvSpPr/>
          <p:nvPr/>
        </p:nvSpPr>
        <p:spPr>
          <a:xfrm>
            <a:off x="775034" y="4439964"/>
            <a:ext cx="2428814" cy="14801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04E91F6A-4FBA-4CB4-973B-391A0CDE3C3A}"/>
              </a:ext>
            </a:extLst>
          </p:cNvPr>
          <p:cNvSpPr/>
          <p:nvPr/>
        </p:nvSpPr>
        <p:spPr>
          <a:xfrm>
            <a:off x="682231" y="131277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A927555-A07E-4FB1-8670-C720D26D2BCC}"/>
              </a:ext>
            </a:extLst>
          </p:cNvPr>
          <p:cNvSpPr/>
          <p:nvPr/>
        </p:nvSpPr>
        <p:spPr>
          <a:xfrm>
            <a:off x="685265" y="438874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8EE7D22F-AA8A-4306-B778-EAAAF2AE8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738" y="1411307"/>
            <a:ext cx="2601553" cy="3110975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1C5FFC98-FAB4-43C8-B83A-402F91880F81}"/>
              </a:ext>
            </a:extLst>
          </p:cNvPr>
          <p:cNvSpPr/>
          <p:nvPr/>
        </p:nvSpPr>
        <p:spPr>
          <a:xfrm>
            <a:off x="4233082" y="1414269"/>
            <a:ext cx="2333393" cy="263045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1F92A879-9DE0-45B8-A86D-E6BF9E3DA495}"/>
              </a:ext>
            </a:extLst>
          </p:cNvPr>
          <p:cNvSpPr/>
          <p:nvPr/>
        </p:nvSpPr>
        <p:spPr>
          <a:xfrm>
            <a:off x="4325865" y="4283005"/>
            <a:ext cx="1790754" cy="21986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37839186-65AE-4D60-AD46-EFC307944F24}"/>
              </a:ext>
            </a:extLst>
          </p:cNvPr>
          <p:cNvSpPr/>
          <p:nvPr/>
        </p:nvSpPr>
        <p:spPr>
          <a:xfrm>
            <a:off x="4165971" y="137791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C6D10B8F-B1F8-4FB5-BE0E-0CA7EEBFCB58}"/>
              </a:ext>
            </a:extLst>
          </p:cNvPr>
          <p:cNvSpPr/>
          <p:nvPr/>
        </p:nvSpPr>
        <p:spPr>
          <a:xfrm>
            <a:off x="4203320" y="4188437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9A3B359-6CE9-4403-9AAD-079C5AA9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6A2B5B-01F2-45B8-BD10-B1286215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81B2B3D0-CD6F-4FC3-A53D-2DEBD850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56</a:t>
            </a:fld>
            <a:endParaRPr lang="ko-KR" altLang="en-US" dirty="0"/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9741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8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결제하기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22" name="순서도: 처리 2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31649"/>
            <a:ext cx="5161550" cy="19998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71" y="1385451"/>
            <a:ext cx="5289110" cy="123970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16119" y="2706335"/>
            <a:ext cx="490536" cy="2074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86683"/>
            <a:ext cx="4416753" cy="318069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26" y="1385049"/>
            <a:ext cx="2450523" cy="321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149" y="1399533"/>
            <a:ext cx="2493818" cy="322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043" y="2150077"/>
            <a:ext cx="3565125" cy="161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xmlns="" id="{B4B5CA79-7FA8-49D6-B129-6B5BFFC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3A0E7C37-0D17-4253-86AA-B4B254E3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6EED4E21-A434-4396-9B98-69D92A5F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57</a:t>
            </a:fld>
            <a:endParaRPr lang="ko-KR" altLang="en-US" dirty="0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821142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6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22" name="순서도: 처리 2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xmlns="" id="{B4B5CA79-7FA8-49D6-B129-6B5BFFC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3A0E7C37-0D17-4253-86AA-B4B254E3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6EED4E21-A434-4396-9B98-69D92A5F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58</a:t>
            </a:fld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65772"/>
              </p:ext>
            </p:extLst>
          </p:nvPr>
        </p:nvGraphicFramePr>
        <p:xfrm>
          <a:off x="1475656" y="1491630"/>
          <a:ext cx="4380148" cy="2963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0148"/>
              </a:tblGrid>
              <a:tr h="183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+mn-lt"/>
                        </a:rPr>
                        <a:t>1:1 </a:t>
                      </a:r>
                      <a:r>
                        <a:rPr lang="ko-KR" altLang="en-US" sz="1050" dirty="0" smtClean="0">
                          <a:latin typeface="+mn-lt"/>
                        </a:rPr>
                        <a:t>문의하기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이름</a:t>
                      </a:r>
                      <a:endParaRPr lang="ko-KR" altLang="en-US" sz="105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ko-KR" altLang="en-US" sz="105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이메일</a:t>
                      </a:r>
                      <a:endParaRPr lang="ko-KR" altLang="en-US" sz="105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982"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휴대전화</a:t>
                      </a:r>
                      <a:endParaRPr lang="ko-KR" altLang="en-US" sz="105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982"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내용입력</a:t>
                      </a:r>
                      <a:endParaRPr lang="ko-KR" altLang="en-US" sz="105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982"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전송하기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7" name="Shape 721"/>
          <p:cNvGraphicFramePr/>
          <p:nvPr>
            <p:extLst>
              <p:ext uri="{D42A27DB-BD31-4B8C-83A1-F6EECF244321}">
                <p14:modId xmlns:p14="http://schemas.microsoft.com/office/powerpoint/2010/main" val="955232083"/>
              </p:ext>
            </p:extLst>
          </p:nvPr>
        </p:nvGraphicFramePr>
        <p:xfrm>
          <a:off x="7020272" y="1354961"/>
          <a:ext cx="1440160" cy="10231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600" b="0" i="0" u="none" strike="noStrike" cap="none" dirty="0">
                        <a:solidFill>
                          <a:srgbClr val="000000"/>
                        </a:solidFill>
                        <a:uFillTx/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‘</a:t>
                      </a:r>
                      <a:r>
                        <a:rPr lang="ko-KR" altLang="en-US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전송하기</a:t>
                      </a: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’ </a:t>
                      </a:r>
                      <a:r>
                        <a:rPr lang="ko-KR" altLang="en-US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버튼을 눌렀을 때 </a:t>
                      </a:r>
                      <a:r>
                        <a:rPr lang="ko-KR" altLang="en-US" sz="600" b="0" i="0" u="none" strike="noStrike" cap="none" dirty="0" err="1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이메일란에</a:t>
                      </a:r>
                      <a:r>
                        <a:rPr lang="ko-KR" altLang="en-US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@</a:t>
                      </a:r>
                      <a:r>
                        <a:rPr lang="ko-KR" altLang="en-US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가 미 입력 된 후 </a:t>
                      </a: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‘</a:t>
                      </a:r>
                      <a:r>
                        <a:rPr lang="ko-KR" altLang="en-US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전송하기</a:t>
                      </a: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’ </a:t>
                      </a:r>
                      <a:r>
                        <a:rPr lang="ko-KR" altLang="en-US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버튼을 누르면 </a:t>
                      </a: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‘! </a:t>
                      </a:r>
                      <a:r>
                        <a:rPr lang="ko-KR" altLang="en-US" sz="600" b="0" i="0" u="none" strike="noStrike" cap="none" dirty="0" err="1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ko-KR" altLang="en-US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 주소에 </a:t>
                      </a: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@</a:t>
                      </a:r>
                      <a:r>
                        <a:rPr lang="ko-KR" altLang="en-US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를 포함해주세요</a:t>
                      </a: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.’ </a:t>
                      </a:r>
                      <a:r>
                        <a:rPr lang="ko-KR" altLang="en-US" sz="600" b="0" i="0" u="none" strike="noStrike" cap="none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문구가 생성되면서 해당페이지에</a:t>
                      </a:r>
                      <a:r>
                        <a:rPr lang="ko-KR" altLang="en-US" sz="600" b="0" i="0" u="none" strike="noStrike" cap="none" baseline="0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 있는다</a:t>
                      </a:r>
                      <a:r>
                        <a:rPr lang="en-US" altLang="ko-KR" sz="600" b="0" i="0" u="none" strike="noStrike" cap="none" baseline="0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en-US" altLang="ko-KR" sz="600" b="0" i="0" u="none" strike="noStrike" cap="none" baseline="0" dirty="0">
                        <a:solidFill>
                          <a:srgbClr val="000000"/>
                        </a:solidFill>
                        <a:uFillTx/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ko-KR" altLang="en-US" sz="600" b="0" i="0" u="none" strike="noStrike" cap="none" baseline="0" dirty="0" err="1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ko-KR" altLang="en-US" sz="600" b="0" i="0" u="none" strike="noStrike" cap="none" baseline="0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 형식이 알맞은 경우 등록이 된다</a:t>
                      </a:r>
                      <a:r>
                        <a:rPr lang="en-US" altLang="ko-KR" sz="600" b="0" i="0" u="none" strike="noStrike" cap="none" baseline="0" dirty="0" smtClean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600" b="0" i="0" u="none" strike="noStrike" cap="none" dirty="0">
                        <a:solidFill>
                          <a:srgbClr val="000000"/>
                        </a:solidFill>
                        <a:uFillTx/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Arial"/>
                          <a:cs typeface="굴림"/>
                          <a:sym typeface="Arial"/>
                        </a:rPr>
                        <a:t>‘</a:t>
                      </a:r>
                      <a:r>
                        <a:rPr lang="ko-KR" altLang="en-US" sz="6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Arial"/>
                          <a:cs typeface="굴림"/>
                          <a:sym typeface="Arial"/>
                        </a:rPr>
                        <a:t>전송하기</a:t>
                      </a:r>
                      <a:r>
                        <a:rPr lang="en-US" altLang="ko-KR" sz="6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Arial"/>
                          <a:cs typeface="굴림"/>
                          <a:sym typeface="Arial"/>
                        </a:rPr>
                        <a:t>’ </a:t>
                      </a:r>
                      <a:r>
                        <a:rPr lang="ko-KR" altLang="en-US" sz="6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Arial"/>
                          <a:cs typeface="굴림"/>
                          <a:sym typeface="Arial"/>
                        </a:rPr>
                        <a:t>버튼을 누르면 등록이 된다</a:t>
                      </a:r>
                      <a:r>
                        <a:rPr lang="en-US" altLang="ko-KR" sz="6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Arial"/>
                          <a:cs typeface="굴림"/>
                          <a:sym typeface="Arial"/>
                        </a:rPr>
                        <a:t>.</a:t>
                      </a:r>
                      <a:endParaRPr lang="en-US" altLang="ko-KR" sz="600" b="0" i="0" u="none" strike="noStrike" cap="none" baseline="0" dirty="0"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Arial"/>
                        <a:cs typeface="굴림"/>
                        <a:sym typeface="Arial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32" name="오른쪽 화살표 31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오른쪽 화살표 32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616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5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9679" y="42098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문의목록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153633815"/>
              </p:ext>
            </p:extLst>
          </p:nvPr>
        </p:nvGraphicFramePr>
        <p:xfrm>
          <a:off x="7020272" y="1354961"/>
          <a:ext cx="1440160" cy="8783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로그인한 사용자의 정보를 토대로 문의한 내용을 가져온다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값을 보여주기 좋게 처리한다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받아온 값을 반복문을 사용하여 표현하며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 없을 경우 문의내역이 없다고 보여준다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553326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F5E3022-84A3-4678-8462-F72DE6E0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314A43B-F6C4-4AF1-AF20-426FC16C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D800B64-4788-4E16-8F3C-7D73CEB8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6CD4652-13F6-447A-8BD4-E169B69E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1411512"/>
            <a:ext cx="3703773" cy="14482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E15F364E-AB7C-4218-B83E-3CDE7E31D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303" y="1427852"/>
            <a:ext cx="2436927" cy="24077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3C99376-E2FB-408B-8EA3-22C94EA84202}"/>
              </a:ext>
            </a:extLst>
          </p:cNvPr>
          <p:cNvSpPr/>
          <p:nvPr/>
        </p:nvSpPr>
        <p:spPr>
          <a:xfrm>
            <a:off x="1043608" y="1555556"/>
            <a:ext cx="2520280" cy="31044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680774B3-88FD-423F-BE7F-EA64E3580D63}"/>
              </a:ext>
            </a:extLst>
          </p:cNvPr>
          <p:cNvSpPr/>
          <p:nvPr/>
        </p:nvSpPr>
        <p:spPr>
          <a:xfrm>
            <a:off x="1043608" y="1925406"/>
            <a:ext cx="3310892" cy="756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C0E27983-8229-4715-B328-58C3FE27AF3A}"/>
              </a:ext>
            </a:extLst>
          </p:cNvPr>
          <p:cNvSpPr/>
          <p:nvPr/>
        </p:nvSpPr>
        <p:spPr>
          <a:xfrm>
            <a:off x="4628191" y="1866002"/>
            <a:ext cx="2104049" cy="148047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CE4411E-409C-45F7-BB5E-DC65DF506349}"/>
              </a:ext>
            </a:extLst>
          </p:cNvPr>
          <p:cNvSpPr/>
          <p:nvPr/>
        </p:nvSpPr>
        <p:spPr>
          <a:xfrm>
            <a:off x="923671" y="148040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83423A2-109F-42AF-9A86-7B939D2949A6}"/>
              </a:ext>
            </a:extLst>
          </p:cNvPr>
          <p:cNvSpPr/>
          <p:nvPr/>
        </p:nvSpPr>
        <p:spPr>
          <a:xfrm>
            <a:off x="918602" y="183557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F5C3A1E8-76FA-4E87-A117-8F383B61F1C8}"/>
              </a:ext>
            </a:extLst>
          </p:cNvPr>
          <p:cNvSpPr/>
          <p:nvPr/>
        </p:nvSpPr>
        <p:spPr>
          <a:xfrm>
            <a:off x="4528147" y="1775101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616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7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BACE81-B4F0-4CDF-9931-45CFC5F84AEC}"/>
              </a:ext>
            </a:extLst>
          </p:cNvPr>
          <p:cNvSpPr txBox="1"/>
          <p:nvPr/>
        </p:nvSpPr>
        <p:spPr>
          <a:xfrm>
            <a:off x="827584" y="926339"/>
            <a:ext cx="7488832" cy="3672000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dirty="0"/>
              <a:t>[body]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가장 최상단에는 사이트 이동경로를 알 수 있는 </a:t>
            </a:r>
            <a:r>
              <a:rPr lang="ko-KR" altLang="en-US" sz="1000" dirty="0" err="1"/>
              <a:t>브레드크럼이</a:t>
            </a:r>
            <a:r>
              <a:rPr lang="ko-KR" altLang="en-US" sz="1000" dirty="0"/>
              <a:t> 있다</a:t>
            </a:r>
            <a:r>
              <a:rPr lang="en-US" altLang="ko-KR" sz="1000" dirty="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오늘의 매출 현황을 볼 수 있다</a:t>
            </a:r>
            <a:r>
              <a:rPr lang="en-US" altLang="ko-KR" sz="1000" dirty="0"/>
              <a:t>. (</a:t>
            </a:r>
            <a:r>
              <a:rPr lang="ko-KR" altLang="en-US" sz="1000" dirty="0"/>
              <a:t>주문</a:t>
            </a:r>
            <a:r>
              <a:rPr lang="en-US" altLang="ko-KR" sz="1000" dirty="0"/>
              <a:t>, </a:t>
            </a:r>
            <a:r>
              <a:rPr lang="ko-KR" altLang="en-US" sz="1000" dirty="0"/>
              <a:t>결제</a:t>
            </a:r>
            <a:r>
              <a:rPr lang="en-US" altLang="ko-KR" sz="1000" dirty="0"/>
              <a:t>, </a:t>
            </a:r>
            <a:r>
              <a:rPr lang="ko-KR" altLang="en-US" sz="1000" dirty="0"/>
              <a:t>환불</a:t>
            </a:r>
            <a:r>
              <a:rPr lang="en-US" altLang="ko-KR" sz="1000" dirty="0"/>
              <a:t>)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/>
              <a:t>오늘의 매출 현황을 각 파트를 클릭 시 해당하는 항목을 보여주는 </a:t>
            </a:r>
            <a:r>
              <a:rPr lang="en-US" altLang="ko-KR" sz="900" dirty="0" err="1"/>
              <a:t>url</a:t>
            </a:r>
            <a:r>
              <a:rPr lang="ko-KR" altLang="en-US" sz="900" dirty="0"/>
              <a:t>로 이동한다</a:t>
            </a:r>
            <a:r>
              <a:rPr lang="en-US" altLang="ko-KR" sz="900" dirty="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최근 </a:t>
            </a:r>
            <a:r>
              <a:rPr lang="ko-KR" altLang="en-US" sz="1000" dirty="0" err="1"/>
              <a:t>한달동안의</a:t>
            </a:r>
            <a:r>
              <a:rPr lang="ko-KR" altLang="en-US" sz="1000" dirty="0"/>
              <a:t> 매출 현황을 볼 수 있다</a:t>
            </a:r>
            <a:r>
              <a:rPr lang="en-US" altLang="ko-KR" sz="1000" dirty="0"/>
              <a:t>. (</a:t>
            </a:r>
            <a:r>
              <a:rPr lang="ko-KR" altLang="en-US" sz="1000" dirty="0"/>
              <a:t>주문현황 </a:t>
            </a:r>
            <a:r>
              <a:rPr lang="en-US" altLang="ko-KR" sz="1000" dirty="0"/>
              <a:t>/ </a:t>
            </a:r>
            <a:r>
              <a:rPr lang="ko-KR" altLang="en-US" sz="1000" dirty="0"/>
              <a:t>취소현황</a:t>
            </a:r>
            <a:r>
              <a:rPr lang="en-US" altLang="ko-KR" sz="1000" dirty="0"/>
              <a:t>)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>
                <a:latin typeface="맑은 고딕 (본문)"/>
              </a:rPr>
              <a:t>주문현황에는</a:t>
            </a:r>
            <a:r>
              <a:rPr lang="ko-KR" altLang="en-US" sz="900" dirty="0"/>
              <a:t> </a:t>
            </a:r>
            <a:r>
              <a:rPr lang="ko-KR" altLang="en-US" sz="900" dirty="0" err="1"/>
              <a:t>입금전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배송준비중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배송중이</a:t>
            </a:r>
            <a:r>
              <a:rPr lang="ko-KR" altLang="en-US" sz="900" dirty="0"/>
              <a:t> 있다</a:t>
            </a:r>
            <a:r>
              <a:rPr lang="en-US" altLang="ko-KR" sz="900" dirty="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/>
              <a:t>취소현황에는 취소</a:t>
            </a:r>
            <a:r>
              <a:rPr lang="en-US" altLang="ko-KR" sz="900" dirty="0"/>
              <a:t>, </a:t>
            </a:r>
            <a:r>
              <a:rPr lang="ko-KR" altLang="en-US" sz="900" dirty="0"/>
              <a:t>교환</a:t>
            </a:r>
            <a:r>
              <a:rPr lang="en-US" altLang="ko-KR" sz="900" dirty="0"/>
              <a:t>, </a:t>
            </a:r>
            <a:r>
              <a:rPr lang="ko-KR" altLang="en-US" sz="900" dirty="0"/>
              <a:t>환불이 있다</a:t>
            </a:r>
            <a:r>
              <a:rPr lang="en-US" altLang="ko-KR" sz="900" dirty="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1:1 </a:t>
            </a:r>
            <a:r>
              <a:rPr lang="ko-KR" altLang="en-US" sz="1000" dirty="0"/>
              <a:t>문의를 간략하게 볼 수 있는 표가 있다</a:t>
            </a:r>
            <a:r>
              <a:rPr lang="en-US" altLang="ko-KR" sz="1000" dirty="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/>
              <a:t>가장 최근에 등록된 </a:t>
            </a:r>
            <a:r>
              <a:rPr lang="en-US" altLang="ko-KR" sz="900" dirty="0"/>
              <a:t>5</a:t>
            </a:r>
            <a:r>
              <a:rPr lang="ko-KR" altLang="en-US" sz="900" dirty="0"/>
              <a:t>가지의 문의가 표시된다</a:t>
            </a:r>
            <a:r>
              <a:rPr lang="en-US" altLang="ko-KR" sz="900" dirty="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dirty="0"/>
              <a:t>각 문의항목의 제목부분을 클릭하면 해당 문의의 상세페이지로 이동한다</a:t>
            </a:r>
            <a:r>
              <a:rPr lang="en-US" altLang="ko-KR" sz="9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00" dirty="0"/>
              <a:t>[footer]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만든사람을</a:t>
            </a:r>
            <a:r>
              <a:rPr lang="ko-KR" altLang="en-US" sz="1000" dirty="0"/>
              <a:t> 표기한다</a:t>
            </a:r>
            <a:r>
              <a:rPr lang="en-US" altLang="ko-KR" sz="1000" dirty="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AFA319A-2FF9-46A4-9425-9A61C0BD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B7EC152-E922-4603-9886-89E6FA0E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7598834-693B-405E-9990-347E0023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9679" y="42098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문의등록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1505118589"/>
              </p:ext>
            </p:extLst>
          </p:nvPr>
        </p:nvGraphicFramePr>
        <p:xfrm>
          <a:off x="7020272" y="1354961"/>
          <a:ext cx="1440160" cy="899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입력받은 값과 로그인한 계정을 바탕으로 문의를 데이터베이스에 저장한다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문의를 등록하고 나면 나의 문의목록 페이지로 돌아간다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값을 입력하여서 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view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보내주며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카테고리는 필수 선택항목이다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553326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F5E3022-84A3-4678-8462-F72DE6E0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314A43B-F6C4-4AF1-AF20-426FC16C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D800B64-4788-4E16-8F3C-7D73CEB8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BB6E877-C9F8-4D22-9499-07243EB6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49" y="1487823"/>
            <a:ext cx="3130459" cy="23815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711501E-32D4-4134-BFC8-AAE06C62D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21797"/>
            <a:ext cx="3608354" cy="222286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A8EFFF3-BDDF-42ED-993C-A006D484EA48}"/>
              </a:ext>
            </a:extLst>
          </p:cNvPr>
          <p:cNvSpPr/>
          <p:nvPr/>
        </p:nvSpPr>
        <p:spPr>
          <a:xfrm>
            <a:off x="1168536" y="1650518"/>
            <a:ext cx="1819288" cy="171332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41AC3C3-179D-462F-A4CE-EA6F07D0B56C}"/>
              </a:ext>
            </a:extLst>
          </p:cNvPr>
          <p:cNvSpPr/>
          <p:nvPr/>
        </p:nvSpPr>
        <p:spPr>
          <a:xfrm>
            <a:off x="1173550" y="3579862"/>
            <a:ext cx="1814274" cy="12988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4AA58F2-0292-422A-95AF-B409D0C60712}"/>
              </a:ext>
            </a:extLst>
          </p:cNvPr>
          <p:cNvSpPr/>
          <p:nvPr/>
        </p:nvSpPr>
        <p:spPr>
          <a:xfrm>
            <a:off x="3367911" y="2505389"/>
            <a:ext cx="2284209" cy="684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E74DB02-8259-4362-AF6B-758B50ECA0B5}"/>
              </a:ext>
            </a:extLst>
          </p:cNvPr>
          <p:cNvSpPr/>
          <p:nvPr/>
        </p:nvSpPr>
        <p:spPr>
          <a:xfrm>
            <a:off x="1052229" y="1562021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25F708D1-DA5E-4E1B-9654-FF3549627B5E}"/>
              </a:ext>
            </a:extLst>
          </p:cNvPr>
          <p:cNvSpPr/>
          <p:nvPr/>
        </p:nvSpPr>
        <p:spPr>
          <a:xfrm>
            <a:off x="1052229" y="347802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69DD5C41-A8C7-442D-9D09-B68A1FCA0CFD}"/>
              </a:ext>
            </a:extLst>
          </p:cNvPr>
          <p:cNvSpPr/>
          <p:nvPr/>
        </p:nvSpPr>
        <p:spPr>
          <a:xfrm>
            <a:off x="3261323" y="241492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 dirty="0"/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616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5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9679" y="42098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문의등록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Shape 721"/>
          <p:cNvGraphicFramePr/>
          <p:nvPr>
            <p:extLst>
              <p:ext uri="{D42A27DB-BD31-4B8C-83A1-F6EECF244321}">
                <p14:modId xmlns:p14="http://schemas.microsoft.com/office/powerpoint/2010/main" val="265324957"/>
              </p:ext>
            </p:extLst>
          </p:nvPr>
        </p:nvGraphicFramePr>
        <p:xfrm>
          <a:off x="7020272" y="1354961"/>
          <a:ext cx="1440160" cy="538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주소창으로 문의 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받아와서 문의와 답변의 정보를 가져온다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만약 답변이 아직 없을경우에는 아무것도 가져오지 않는다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F5E3022-84A3-4678-8462-F72DE6E0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314A43B-F6C4-4AF1-AF20-426FC16C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D800B64-4788-4E16-8F3C-7D73CEB8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D75E379-A564-4FF5-8B7A-CECF6E0F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07" y="1401996"/>
            <a:ext cx="5291007" cy="260991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B64FD08-17E4-4B7D-ADE8-C613C97B9186}"/>
              </a:ext>
            </a:extLst>
          </p:cNvPr>
          <p:cNvSpPr/>
          <p:nvPr/>
        </p:nvSpPr>
        <p:spPr>
          <a:xfrm>
            <a:off x="1168536" y="1691697"/>
            <a:ext cx="4339568" cy="35349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EECB5969-44B3-411C-85F5-1856D85CB693}"/>
              </a:ext>
            </a:extLst>
          </p:cNvPr>
          <p:cNvSpPr/>
          <p:nvPr/>
        </p:nvSpPr>
        <p:spPr>
          <a:xfrm>
            <a:off x="1173162" y="2850753"/>
            <a:ext cx="1598638" cy="72910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34A1792-0100-4367-A869-FDA8AFAD2363}"/>
              </a:ext>
            </a:extLst>
          </p:cNvPr>
          <p:cNvSpPr/>
          <p:nvPr/>
        </p:nvSpPr>
        <p:spPr>
          <a:xfrm>
            <a:off x="1060524" y="161654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75F531C-0A14-4994-AD80-494BD9A93F59}"/>
              </a:ext>
            </a:extLst>
          </p:cNvPr>
          <p:cNvSpPr/>
          <p:nvPr/>
        </p:nvSpPr>
        <p:spPr>
          <a:xfrm>
            <a:off x="1052407" y="2770161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 dirty="0"/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616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(1:1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문의하기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22" name="순서도: 처리 2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xmlns="" id="{B4B5CA79-7FA8-49D6-B129-6B5BFFC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3A0E7C37-0D17-4253-86AA-B4B254E3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6EED4E21-A434-4396-9B98-69D92A5F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Shape 721"/>
          <p:cNvGraphicFramePr/>
          <p:nvPr>
            <p:extLst>
              <p:ext uri="{D42A27DB-BD31-4B8C-83A1-F6EECF244321}">
                <p14:modId xmlns:p14="http://schemas.microsoft.com/office/powerpoint/2010/main" val="2139826082"/>
              </p:ext>
            </p:extLst>
          </p:nvPr>
        </p:nvGraphicFramePr>
        <p:xfrm>
          <a:off x="7020272" y="1354961"/>
          <a:ext cx="1440160" cy="80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선택하여 문의하기 내용을 선택한다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파일선택 버튼을 누르면 이미지 첨부 할 수 있는 창이 뜬다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전송하기 버튼을 누르면 문의 내용이 관리자 고객센터로 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I/F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된다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5533267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40587"/>
            <a:ext cx="5136735" cy="29033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4E91F6A-4FBA-4CB4-973B-391A0CDE3C3A}"/>
              </a:ext>
            </a:extLst>
          </p:cNvPr>
          <p:cNvSpPr/>
          <p:nvPr/>
        </p:nvSpPr>
        <p:spPr>
          <a:xfrm>
            <a:off x="5680970" y="146307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A927555-A07E-4FB1-8670-C720D26D2BCC}"/>
              </a:ext>
            </a:extLst>
          </p:cNvPr>
          <p:cNvSpPr/>
          <p:nvPr/>
        </p:nvSpPr>
        <p:spPr>
          <a:xfrm>
            <a:off x="1153305" y="372387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616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62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(1:1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문의하기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22" name="순서도: 처리 2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xmlns="" id="{B4B5CA79-7FA8-49D6-B129-6B5BFFC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3A0E7C37-0D17-4253-86AA-B4B254E3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6EED4E21-A434-4396-9B98-69D92A5F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63638"/>
            <a:ext cx="5161550" cy="1313495"/>
          </a:xfrm>
          <a:prstGeom prst="rect">
            <a:avLst/>
          </a:prstGeom>
        </p:spPr>
      </p:pic>
      <p:graphicFrame>
        <p:nvGraphicFramePr>
          <p:cNvPr id="23" name="Shape 721"/>
          <p:cNvGraphicFramePr/>
          <p:nvPr>
            <p:extLst>
              <p:ext uri="{D42A27DB-BD31-4B8C-83A1-F6EECF244321}">
                <p14:modId xmlns:p14="http://schemas.microsoft.com/office/powerpoint/2010/main" val="2349329375"/>
              </p:ext>
            </p:extLst>
          </p:nvPr>
        </p:nvGraphicFramePr>
        <p:xfrm>
          <a:off x="7020272" y="1354961"/>
          <a:ext cx="1440160" cy="995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문의한 내역을 보여준다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 내역이 없을 경우 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문의하신 내역이 없습니다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.’ 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문구가 보여진다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6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문의 내용 답변상태는 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답변완료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’,’</a:t>
                      </a:r>
                      <a:r>
                        <a:rPr kumimoji="1" lang="ko-KR" altLang="en-US" sz="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미답변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으로 나눠지며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최조값은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미답변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’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관리자가 답변이 완료한 경우 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</a:t>
                      </a:r>
                      <a:r>
                        <a:rPr kumimoji="1" lang="ko-KR" altLang="en-US" sz="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미답변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→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‘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답변완료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’ 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변경된다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13" y="2998919"/>
            <a:ext cx="5161550" cy="9026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4E91F6A-4FBA-4CB4-973B-391A0CDE3C3A}"/>
              </a:ext>
            </a:extLst>
          </p:cNvPr>
          <p:cNvSpPr/>
          <p:nvPr/>
        </p:nvSpPr>
        <p:spPr>
          <a:xfrm>
            <a:off x="1065889" y="161338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A927555-A07E-4FB1-8670-C720D26D2BCC}"/>
              </a:ext>
            </a:extLst>
          </p:cNvPr>
          <p:cNvSpPr/>
          <p:nvPr/>
        </p:nvSpPr>
        <p:spPr>
          <a:xfrm>
            <a:off x="5464946" y="36914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5758187" y="3654969"/>
            <a:ext cx="324373" cy="22318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616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24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자주하는 질문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0780"/>
            <a:ext cx="576000" cy="6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96" y="3231425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조혜련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sp>
        <p:nvSpPr>
          <p:cNvPr id="22" name="순서도: 처리 21"/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xmlns="" id="{B4B5CA79-7FA8-49D6-B129-6B5BFFC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3A0E7C37-0D17-4253-86AA-B4B254E3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6EED4E21-A434-4396-9B98-69D92A5F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36" y="1555783"/>
            <a:ext cx="4852714" cy="2903371"/>
          </a:xfrm>
          <a:prstGeom prst="rect">
            <a:avLst/>
          </a:prstGeom>
        </p:spPr>
      </p:pic>
      <p:graphicFrame>
        <p:nvGraphicFramePr>
          <p:cNvPr id="20" name="Shape 721"/>
          <p:cNvGraphicFramePr/>
          <p:nvPr>
            <p:extLst>
              <p:ext uri="{D42A27DB-BD31-4B8C-83A1-F6EECF244321}">
                <p14:modId xmlns:p14="http://schemas.microsoft.com/office/powerpoint/2010/main" val="525904148"/>
              </p:ext>
            </p:extLst>
          </p:nvPr>
        </p:nvGraphicFramePr>
        <p:xfrm>
          <a:off x="7020272" y="1354961"/>
          <a:ext cx="1440160" cy="2483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6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미리 넣어둔 내용을 보여준다</a:t>
                      </a: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4E91F6A-4FBA-4CB4-973B-391A0CDE3C3A}"/>
              </a:ext>
            </a:extLst>
          </p:cNvPr>
          <p:cNvSpPr/>
          <p:nvPr/>
        </p:nvSpPr>
        <p:spPr>
          <a:xfrm>
            <a:off x="5855444" y="144981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855444" y="1688535"/>
            <a:ext cx="484502" cy="16313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1121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63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 및 사용자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691680" y="3579862"/>
            <a:ext cx="1391134" cy="360040"/>
          </a:xfrm>
          <a:prstGeom prst="rect">
            <a:avLst/>
          </a:prstGeom>
          <a:solidFill>
            <a:srgbClr val="F26101"/>
          </a:solidFill>
          <a:ln w="19050">
            <a:solidFill>
              <a:srgbClr val="F26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691680" y="1548875"/>
            <a:ext cx="1391134" cy="2030987"/>
            <a:chOff x="1020626" y="1548875"/>
            <a:chExt cx="1391134" cy="2030987"/>
          </a:xfrm>
        </p:grpSpPr>
        <p:sp>
          <p:nvSpPr>
            <p:cNvPr id="13" name="직사각형 12"/>
            <p:cNvSpPr/>
            <p:nvPr/>
          </p:nvSpPr>
          <p:spPr>
            <a:xfrm>
              <a:off x="1020626" y="1748930"/>
              <a:ext cx="1391134" cy="1830932"/>
            </a:xfrm>
            <a:prstGeom prst="rect">
              <a:avLst/>
            </a:prstGeom>
            <a:noFill/>
            <a:ln w="19050">
              <a:solidFill>
                <a:srgbClr val="F26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500169" y="1548875"/>
              <a:ext cx="432048" cy="400110"/>
            </a:xfrm>
            <a:prstGeom prst="ellipse">
              <a:avLst/>
            </a:prstGeom>
            <a:solidFill>
              <a:srgbClr val="F2610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893498" y="1556256"/>
            <a:ext cx="1391134" cy="2030987"/>
            <a:chOff x="1020626" y="1548875"/>
            <a:chExt cx="1391134" cy="2030987"/>
          </a:xfrm>
        </p:grpSpPr>
        <p:sp>
          <p:nvSpPr>
            <p:cNvPr id="30" name="직사각형 29"/>
            <p:cNvSpPr/>
            <p:nvPr/>
          </p:nvSpPr>
          <p:spPr>
            <a:xfrm>
              <a:off x="1020626" y="1748930"/>
              <a:ext cx="1391134" cy="1830932"/>
            </a:xfrm>
            <a:prstGeom prst="rect">
              <a:avLst/>
            </a:prstGeom>
            <a:noFill/>
            <a:ln w="19050">
              <a:solidFill>
                <a:srgbClr val="F26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1500169" y="1548875"/>
              <a:ext cx="432048" cy="400110"/>
            </a:xfrm>
            <a:prstGeom prst="ellipse">
              <a:avLst/>
            </a:prstGeom>
            <a:solidFill>
              <a:srgbClr val="F2610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3893498" y="3604858"/>
            <a:ext cx="1391134" cy="360040"/>
          </a:xfrm>
          <a:prstGeom prst="rect">
            <a:avLst/>
          </a:prstGeom>
          <a:solidFill>
            <a:srgbClr val="F26101"/>
          </a:solidFill>
          <a:ln w="19050">
            <a:solidFill>
              <a:srgbClr val="F26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6061186" y="1556256"/>
            <a:ext cx="1391134" cy="2030987"/>
            <a:chOff x="1020626" y="1548875"/>
            <a:chExt cx="1391134" cy="2030987"/>
          </a:xfrm>
        </p:grpSpPr>
        <p:sp>
          <p:nvSpPr>
            <p:cNvPr id="34" name="직사각형 33"/>
            <p:cNvSpPr/>
            <p:nvPr/>
          </p:nvSpPr>
          <p:spPr>
            <a:xfrm>
              <a:off x="1020626" y="1748930"/>
              <a:ext cx="1391134" cy="1830932"/>
            </a:xfrm>
            <a:prstGeom prst="rect">
              <a:avLst/>
            </a:prstGeom>
            <a:noFill/>
            <a:ln w="19050">
              <a:solidFill>
                <a:srgbClr val="F26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1500169" y="1548875"/>
              <a:ext cx="432048" cy="400110"/>
            </a:xfrm>
            <a:prstGeom prst="ellipse">
              <a:avLst/>
            </a:prstGeom>
            <a:solidFill>
              <a:srgbClr val="F2610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061186" y="3604858"/>
            <a:ext cx="1391134" cy="360040"/>
          </a:xfrm>
          <a:prstGeom prst="rect">
            <a:avLst/>
          </a:prstGeom>
          <a:solidFill>
            <a:srgbClr val="F26101"/>
          </a:solidFill>
          <a:ln w="19050">
            <a:solidFill>
              <a:srgbClr val="F26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28638" y="156363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45049" y="156363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12737" y="157164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93498" y="2365793"/>
            <a:ext cx="139113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정해진 계정으로만 로그인 가능</a:t>
            </a:r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로그인 성공 시</a:t>
            </a:r>
            <a:r>
              <a:rPr lang="en-US" altLang="ko-KR" sz="900" dirty="0">
                <a:solidFill>
                  <a:srgbClr val="304269"/>
                </a:solidFill>
              </a:rPr>
              <a:t>, </a:t>
            </a:r>
            <a:r>
              <a:rPr lang="ko-KR" altLang="en-US" sz="900" dirty="0">
                <a:solidFill>
                  <a:srgbClr val="304269"/>
                </a:solidFill>
              </a:rPr>
              <a:t>관리자페이지 노출</a:t>
            </a:r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로그인이 되지 않으면 로그인 </a:t>
            </a:r>
            <a:r>
              <a:rPr lang="ko-KR" altLang="en-US" sz="900" dirty="0" err="1">
                <a:solidFill>
                  <a:srgbClr val="304269"/>
                </a:solidFill>
              </a:rPr>
              <a:t>알림페이지로</a:t>
            </a:r>
            <a:r>
              <a:rPr lang="ko-KR" altLang="en-US" sz="900" dirty="0">
                <a:solidFill>
                  <a:srgbClr val="304269"/>
                </a:solidFill>
              </a:rPr>
              <a:t> 이동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91680" y="2047949"/>
            <a:ext cx="139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10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110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endParaRPr lang="ko-KR" altLang="en-US" sz="1100" dirty="0">
              <a:solidFill>
                <a:srgbClr val="3042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44460" y="2369530"/>
            <a:ext cx="13911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로그인 시에만 노출</a:t>
            </a:r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주문</a:t>
            </a:r>
            <a:r>
              <a:rPr lang="en-US" altLang="ko-KR" sz="900" dirty="0">
                <a:solidFill>
                  <a:srgbClr val="304269"/>
                </a:solidFill>
              </a:rPr>
              <a:t>|</a:t>
            </a:r>
            <a:r>
              <a:rPr lang="ko-KR" altLang="en-US" sz="900" dirty="0">
                <a:solidFill>
                  <a:srgbClr val="304269"/>
                </a:solidFill>
              </a:rPr>
              <a:t>문의 현황을  간단하게 표시</a:t>
            </a:r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rgbClr val="304269"/>
                </a:solidFill>
              </a:rPr>
              <a:t>Header</a:t>
            </a:r>
            <a:r>
              <a:rPr lang="ko-KR" altLang="en-US" sz="900" dirty="0">
                <a:solidFill>
                  <a:srgbClr val="304269"/>
                </a:solidFill>
              </a:rPr>
              <a:t>와 </a:t>
            </a:r>
            <a:r>
              <a:rPr lang="en-US" altLang="ko-KR" sz="900" dirty="0">
                <a:solidFill>
                  <a:srgbClr val="304269"/>
                </a:solidFill>
              </a:rPr>
              <a:t>Footer</a:t>
            </a:r>
            <a:r>
              <a:rPr lang="ko-KR" altLang="en-US" sz="900" dirty="0">
                <a:solidFill>
                  <a:srgbClr val="304269"/>
                </a:solidFill>
              </a:rPr>
              <a:t>는 페이지를 이동해도 고정 </a:t>
            </a:r>
            <a:endParaRPr lang="en-US" altLang="ko-KR" sz="900" dirty="0">
              <a:solidFill>
                <a:srgbClr val="304269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3498" y="2047949"/>
            <a:ext cx="139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110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110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endParaRPr lang="ko-KR" altLang="en-US" sz="1100" dirty="0">
              <a:solidFill>
                <a:srgbClr val="3042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25810" y="2369530"/>
            <a:ext cx="13911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개인정보를 수정할 수 있음</a:t>
            </a:r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개인정보 수정 페이지 접속 시 비밀번호를 확인함</a:t>
            </a:r>
            <a:endParaRPr lang="en-US" altLang="ko-KR" sz="9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rgbClr val="3042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04269"/>
                </a:solidFill>
              </a:rPr>
              <a:t>나의 주문목록을 확인 할 수 있음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61186" y="2047949"/>
            <a:ext cx="139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110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1100">
                <a:solidFill>
                  <a:srgbClr val="3042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endParaRPr lang="ko-KR" altLang="en-US" sz="1100" dirty="0">
              <a:solidFill>
                <a:srgbClr val="3042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90882D9-D669-4F89-82A3-510C94FCBC57}"/>
              </a:ext>
            </a:extLst>
          </p:cNvPr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65" name="Picture 9">
            <a:extLst>
              <a:ext uri="{FF2B5EF4-FFF2-40B4-BE49-F238E27FC236}">
                <a16:creationId xmlns:a16="http://schemas.microsoft.com/office/drawing/2014/main" xmlns="" id="{66B424BE-1694-4144-AC15-DBBC9499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353" y="482560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6B6EA39-52B1-4FB3-AA65-A764CCCB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CEF9912-A284-40A5-9C99-5974F76C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C6852520-A16D-4982-81CE-9E1029DE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2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6473122"/>
              </p:ext>
            </p:extLst>
          </p:nvPr>
        </p:nvGraphicFramePr>
        <p:xfrm>
          <a:off x="7020272" y="1354961"/>
          <a:ext cx="1440160" cy="330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버튼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해당하는 페이지로 이동함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D90AAA-DEF2-44B7-BB34-6466709135E2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2978E-076C-4DEE-B421-C48427F9A42C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0A8028E-3C2A-407A-815E-8A379C22B8AB}"/>
              </a:ext>
            </a:extLst>
          </p:cNvPr>
          <p:cNvSpPr/>
          <p:nvPr/>
        </p:nvSpPr>
        <p:spPr>
          <a:xfrm>
            <a:off x="1115616" y="1491630"/>
            <a:ext cx="5400600" cy="30177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FE57A03-CCBC-47F5-A840-D4E4ABD5BC25}"/>
              </a:ext>
            </a:extLst>
          </p:cNvPr>
          <p:cNvSpPr/>
          <p:nvPr/>
        </p:nvSpPr>
        <p:spPr>
          <a:xfrm>
            <a:off x="1320965" y="1609942"/>
            <a:ext cx="4979227" cy="6737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 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7B31E9D-D0EB-4B5E-8496-8308380772C8}"/>
              </a:ext>
            </a:extLst>
          </p:cNvPr>
          <p:cNvSpPr/>
          <p:nvPr/>
        </p:nvSpPr>
        <p:spPr>
          <a:xfrm>
            <a:off x="1320965" y="2487267"/>
            <a:ext cx="4979227" cy="6737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주문목록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배송조회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2DFABD-3A35-4E2E-9B41-DD7D0928332D}"/>
              </a:ext>
            </a:extLst>
          </p:cNvPr>
          <p:cNvSpPr/>
          <p:nvPr/>
        </p:nvSpPr>
        <p:spPr>
          <a:xfrm>
            <a:off x="1320965" y="3383342"/>
            <a:ext cx="4979227" cy="6737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반품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교환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환불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1108C6F-A9BB-4E12-A02A-AAE04A2ED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xmlns="" id="{B46811AE-089E-4E6F-B2A3-386665AF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6183740E-35DB-4103-800F-8BA00628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66</a:t>
            </a:fld>
            <a:endParaRPr lang="ko-KR" alt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33776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09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379658"/>
              </p:ext>
            </p:extLst>
          </p:nvPr>
        </p:nvGraphicFramePr>
        <p:xfrm>
          <a:off x="7020272" y="1354961"/>
          <a:ext cx="1440160" cy="782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단순 이동만 하는 페이지 이기 때문에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html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 보여주면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페이지를 이동할 수 있는 버튼을 만들어 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8A490E9-59D3-439A-BC68-F62897A00E22}"/>
              </a:ext>
            </a:extLst>
          </p:cNvPr>
          <p:cNvSpPr/>
          <p:nvPr/>
        </p:nvSpPr>
        <p:spPr>
          <a:xfrm>
            <a:off x="7436669" y="3874860"/>
            <a:ext cx="26690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D39F240-99BC-42FD-91FB-3CC6330BBD0C}"/>
              </a:ext>
            </a:extLst>
          </p:cNvPr>
          <p:cNvSpPr/>
          <p:nvPr/>
        </p:nvSpPr>
        <p:spPr>
          <a:xfrm>
            <a:off x="7369558" y="38385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A766938-03D6-448F-83B2-7D522223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19" y="1612003"/>
            <a:ext cx="4229690" cy="552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2D31010-809A-4E09-BF05-1FDD3DB91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917" y="2421572"/>
            <a:ext cx="4637565" cy="205221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F3F5241-27ED-487A-8BC0-5BF6F8C04A39}"/>
              </a:ext>
            </a:extLst>
          </p:cNvPr>
          <p:cNvSpPr/>
          <p:nvPr/>
        </p:nvSpPr>
        <p:spPr>
          <a:xfrm>
            <a:off x="718025" y="153685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E73BCF5D-F16D-4216-9A82-6A30A0DD2B2C}"/>
              </a:ext>
            </a:extLst>
          </p:cNvPr>
          <p:cNvSpPr/>
          <p:nvPr/>
        </p:nvSpPr>
        <p:spPr>
          <a:xfrm>
            <a:off x="2701886" y="338314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D1A24EB4-3C80-4D33-A564-47705CE112E0}"/>
              </a:ext>
            </a:extLst>
          </p:cNvPr>
          <p:cNvSpPr/>
          <p:nvPr/>
        </p:nvSpPr>
        <p:spPr>
          <a:xfrm>
            <a:off x="860562" y="1637215"/>
            <a:ext cx="3999470" cy="49544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730CAA8-7FCB-45F5-9523-C25F9A5F5590}"/>
              </a:ext>
            </a:extLst>
          </p:cNvPr>
          <p:cNvSpPr/>
          <p:nvPr/>
        </p:nvSpPr>
        <p:spPr>
          <a:xfrm>
            <a:off x="2861647" y="3462724"/>
            <a:ext cx="3896724" cy="66232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508292C-F710-4C28-873B-2BEB6346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48751F9-5AA5-4D96-88AA-060E8609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xmlns="" id="{6ACD3711-DA4B-4E78-A5C4-A0C84B86F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67</a:t>
            </a:fld>
            <a:endParaRPr lang="ko-KR" altLang="en-US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216131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3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5EB437-90A5-4442-BE6A-EE92BDF54FB8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EB4D36-80E2-410C-9E9C-7D5B8168F5DB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169447-2B5A-4C02-9E53-C75C24456867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xmlns="" id="{68434B24-4B17-4967-8926-A493021AB2FB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8">
            <a:extLst>
              <a:ext uri="{FF2B5EF4-FFF2-40B4-BE49-F238E27FC236}">
                <a16:creationId xmlns:a16="http://schemas.microsoft.com/office/drawing/2014/main" xmlns="" id="{913F9141-88CA-4F45-8C21-963004EB9E6C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3FC519-3EE9-4276-B194-129F888ACC0C}"/>
              </a:ext>
            </a:extLst>
          </p:cNvPr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xmlns="" id="{DF141E2F-F5FE-4E73-BA4B-D2AC45CB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DA9FAF1-CFC9-4755-9C26-ACBA385B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12" y="965629"/>
            <a:ext cx="5184576" cy="3651503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86126F6-9FC4-413F-9A6E-5FB6029A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237FFDE-239A-4164-A53F-A276528C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F3D5FA5-8BC4-40BD-A086-00B6185E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68</a:t>
            </a:fld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24196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8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D90AAA-DEF2-44B7-BB34-6466709135E2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2978E-076C-4DEE-B421-C48427F9A42C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7B31E9D-D0EB-4B5E-8496-8308380772C8}"/>
              </a:ext>
            </a:extLst>
          </p:cNvPr>
          <p:cNvSpPr/>
          <p:nvPr/>
        </p:nvSpPr>
        <p:spPr>
          <a:xfrm>
            <a:off x="827584" y="1882364"/>
            <a:ext cx="2376264" cy="819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I  D : </a:t>
            </a:r>
            <a:r>
              <a:rPr lang="en-US" altLang="ko-KR" dirty="0" err="1">
                <a:solidFill>
                  <a:schemeClr val="tx1"/>
                </a:solidFill>
              </a:rPr>
              <a:t>readonly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PASSWORD :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6641A7-98CB-4B89-9E82-5FE58414B41A}"/>
              </a:ext>
            </a:extLst>
          </p:cNvPr>
          <p:cNvSpPr txBox="1"/>
          <p:nvPr/>
        </p:nvSpPr>
        <p:spPr>
          <a:xfrm>
            <a:off x="1151620" y="147306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회원정보 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B408FDC-1A76-4431-9175-A0D60B38805A}"/>
              </a:ext>
            </a:extLst>
          </p:cNvPr>
          <p:cNvSpPr/>
          <p:nvPr/>
        </p:nvSpPr>
        <p:spPr>
          <a:xfrm>
            <a:off x="3639168" y="1473068"/>
            <a:ext cx="3093071" cy="30492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6505BBC-597C-46C1-A849-6D9D24D8B610}"/>
              </a:ext>
            </a:extLst>
          </p:cNvPr>
          <p:cNvSpPr/>
          <p:nvPr/>
        </p:nvSpPr>
        <p:spPr>
          <a:xfrm>
            <a:off x="3779912" y="1563638"/>
            <a:ext cx="2736304" cy="2376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03C5D1DA-8960-4B63-85F0-7A387EB0C0D5}"/>
              </a:ext>
            </a:extLst>
          </p:cNvPr>
          <p:cNvSpPr/>
          <p:nvPr/>
        </p:nvSpPr>
        <p:spPr>
          <a:xfrm>
            <a:off x="3923928" y="4064285"/>
            <a:ext cx="1112852" cy="3600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CF337419-DDF3-4FA9-A271-B24F055543CF}"/>
              </a:ext>
            </a:extLst>
          </p:cNvPr>
          <p:cNvSpPr/>
          <p:nvPr/>
        </p:nvSpPr>
        <p:spPr>
          <a:xfrm>
            <a:off x="5314990" y="4064285"/>
            <a:ext cx="1112852" cy="3600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탈퇴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E164B4F-AEB1-443C-803C-051E4A5BB3EA}"/>
              </a:ext>
            </a:extLst>
          </p:cNvPr>
          <p:cNvSpPr/>
          <p:nvPr/>
        </p:nvSpPr>
        <p:spPr>
          <a:xfrm>
            <a:off x="7436669" y="3874860"/>
            <a:ext cx="26690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5D48DB5-50EC-4B6C-BC6D-A4032EA84CDC}"/>
              </a:ext>
            </a:extLst>
          </p:cNvPr>
          <p:cNvSpPr/>
          <p:nvPr/>
        </p:nvSpPr>
        <p:spPr>
          <a:xfrm>
            <a:off x="7369558" y="38385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50F8216-B2B5-4927-A431-93A6712EDD6D}"/>
              </a:ext>
            </a:extLst>
          </p:cNvPr>
          <p:cNvSpPr/>
          <p:nvPr/>
        </p:nvSpPr>
        <p:spPr>
          <a:xfrm>
            <a:off x="730572" y="179609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F841162-6C11-428B-AF57-F0D63C4C6A01}"/>
              </a:ext>
            </a:extLst>
          </p:cNvPr>
          <p:cNvSpPr/>
          <p:nvPr/>
        </p:nvSpPr>
        <p:spPr>
          <a:xfrm>
            <a:off x="3671900" y="149975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1604460-2BB2-4FC4-A394-6411E6DC4EAD}"/>
              </a:ext>
            </a:extLst>
          </p:cNvPr>
          <p:cNvSpPr/>
          <p:nvPr/>
        </p:nvSpPr>
        <p:spPr>
          <a:xfrm>
            <a:off x="3816807" y="400563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7F8F3C9B-A0EE-4C6A-8B3B-46D7BF91D2BF}"/>
              </a:ext>
            </a:extLst>
          </p:cNvPr>
          <p:cNvCxnSpPr>
            <a:stCxn id="21" idx="2"/>
          </p:cNvCxnSpPr>
          <p:nvPr/>
        </p:nvCxnSpPr>
        <p:spPr>
          <a:xfrm rot="16200000" flipH="1">
            <a:off x="2380844" y="2337100"/>
            <a:ext cx="899747" cy="163000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3" name="Shape 721">
            <a:extLst>
              <a:ext uri="{FF2B5EF4-FFF2-40B4-BE49-F238E27FC236}">
                <a16:creationId xmlns:a16="http://schemas.microsoft.com/office/drawing/2014/main" xmlns="" id="{B37B5AD2-0F52-496C-8042-5D995C5736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641571"/>
              </p:ext>
            </p:extLst>
          </p:nvPr>
        </p:nvGraphicFramePr>
        <p:xfrm>
          <a:off x="7020272" y="1354961"/>
          <a:ext cx="1440160" cy="2331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비밀번호를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입력받아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로그인한 아이디와 일치하는지 확인한다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일치할 경우 상세페이지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이동한다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개인정보를 화면에 보여주고 일부 항목을 수정할 수 있도록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 버튼을 누르면 바꾸어서 입력한 정보가 잘 입력되었는지 확인 후 처리하고 재 로그인 하여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바뀐정보로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탈퇴 버튼을 누르면 데이터베이스에서 정보가 사라지고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4927460"/>
                  </a:ext>
                </a:extLst>
              </a:tr>
            </a:tbl>
          </a:graphicData>
        </a:graphic>
      </p:graphicFrame>
      <p:sp>
        <p:nvSpPr>
          <p:cNvPr id="6" name="날짜 개체 틀 5">
            <a:extLst>
              <a:ext uri="{FF2B5EF4-FFF2-40B4-BE49-F238E27FC236}">
                <a16:creationId xmlns:a16="http://schemas.microsoft.com/office/drawing/2014/main" xmlns="" id="{DB2F6125-E4BA-4AEE-A62D-51334C8FD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B121F8D-8259-4DCB-9E7F-F79DF603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xmlns="" id="{9B51400B-2E0C-4546-AFF5-0C9484D5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69</a:t>
            </a:fld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597558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BACE81-B4F0-4CDF-9931-45CFC5F84AEC}"/>
              </a:ext>
            </a:extLst>
          </p:cNvPr>
          <p:cNvSpPr txBox="1"/>
          <p:nvPr/>
        </p:nvSpPr>
        <p:spPr>
          <a:xfrm>
            <a:off x="827584" y="926339"/>
            <a:ext cx="7488832" cy="2670988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/>
              <a:t>3. </a:t>
            </a:r>
            <a:r>
              <a:rPr lang="ko-KR" altLang="en-US" sz="1000" b="1"/>
              <a:t>물품관리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물품관리는 상품 리스트</a:t>
            </a:r>
            <a:r>
              <a:rPr lang="en-US" altLang="ko-KR" sz="1000"/>
              <a:t>, </a:t>
            </a:r>
            <a:r>
              <a:rPr lang="ko-KR" altLang="en-US" sz="1000"/>
              <a:t>상품 등록</a:t>
            </a:r>
            <a:r>
              <a:rPr lang="en-US" altLang="ko-KR" sz="1000"/>
              <a:t>, </a:t>
            </a:r>
            <a:r>
              <a:rPr lang="ko-KR" altLang="en-US" sz="1000"/>
              <a:t>상품 정보수정으로 구성된다</a:t>
            </a:r>
            <a:r>
              <a:rPr lang="en-US" altLang="ko-KR" sz="100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상품등록은 상품번호 </a:t>
            </a:r>
            <a:r>
              <a:rPr lang="en-US" altLang="ko-KR" sz="1000"/>
              <a:t>/ </a:t>
            </a:r>
            <a:r>
              <a:rPr lang="ko-KR" altLang="en-US" sz="1000"/>
              <a:t>상품명 </a:t>
            </a:r>
            <a:r>
              <a:rPr lang="en-US" altLang="ko-KR" sz="1000"/>
              <a:t>/ </a:t>
            </a:r>
            <a:r>
              <a:rPr lang="ko-KR" altLang="en-US" sz="1000"/>
              <a:t>제조사 </a:t>
            </a:r>
            <a:r>
              <a:rPr lang="en-US" altLang="ko-KR" sz="1000"/>
              <a:t>/ </a:t>
            </a:r>
            <a:r>
              <a:rPr lang="ko-KR" altLang="en-US" sz="1000"/>
              <a:t>브랜드 </a:t>
            </a:r>
            <a:r>
              <a:rPr lang="en-US" altLang="ko-KR" sz="1000"/>
              <a:t>/ </a:t>
            </a:r>
            <a:r>
              <a:rPr lang="ko-KR" altLang="en-US" sz="1000"/>
              <a:t>가격 </a:t>
            </a:r>
            <a:r>
              <a:rPr lang="en-US" altLang="ko-KR" sz="1000"/>
              <a:t>/ </a:t>
            </a:r>
            <a:r>
              <a:rPr lang="ko-KR" altLang="en-US" sz="1000"/>
              <a:t>재고 등 다양한 정보를 포함한다</a:t>
            </a:r>
            <a:r>
              <a:rPr lang="en-US" altLang="ko-KR" sz="10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카테고리는 주방용품</a:t>
            </a:r>
            <a:r>
              <a:rPr lang="en-US" altLang="ko-KR" sz="900"/>
              <a:t>, </a:t>
            </a:r>
            <a:r>
              <a:rPr lang="ko-KR" altLang="en-US" sz="900"/>
              <a:t>생활용품</a:t>
            </a:r>
            <a:r>
              <a:rPr lang="en-US" altLang="ko-KR" sz="900"/>
              <a:t>, </a:t>
            </a:r>
            <a:r>
              <a:rPr lang="ko-KR" altLang="en-US" sz="900"/>
              <a:t>청소용품으로 나뉘어져 있다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제품의 이미지를 등록할 수 있도록 한다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제품 설명은 </a:t>
            </a:r>
            <a:r>
              <a:rPr lang="en-US" altLang="ko-KR" sz="900"/>
              <a:t>1000</a:t>
            </a:r>
            <a:r>
              <a:rPr lang="ko-KR" altLang="en-US" sz="900"/>
              <a:t>자 까지 등록 할 수 있으며</a:t>
            </a:r>
            <a:r>
              <a:rPr lang="en-US" altLang="ko-KR" sz="900"/>
              <a:t>, </a:t>
            </a:r>
            <a:r>
              <a:rPr lang="ko-KR" altLang="en-US" sz="900"/>
              <a:t>사진은 등록할 수 없다</a:t>
            </a:r>
            <a:r>
              <a:rPr lang="en-US" altLang="ko-KR" sz="90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상품 리스트에는 번호 </a:t>
            </a:r>
            <a:r>
              <a:rPr lang="en-US" altLang="ko-KR" sz="1000"/>
              <a:t>/ </a:t>
            </a:r>
            <a:r>
              <a:rPr lang="ko-KR" altLang="en-US" sz="1000"/>
              <a:t>카테고리 </a:t>
            </a:r>
            <a:r>
              <a:rPr lang="en-US" altLang="ko-KR" sz="1000"/>
              <a:t>/ </a:t>
            </a:r>
            <a:r>
              <a:rPr lang="ko-KR" altLang="en-US" sz="1000"/>
              <a:t>이름 </a:t>
            </a:r>
            <a:r>
              <a:rPr lang="en-US" altLang="ko-KR" sz="1000"/>
              <a:t>/ </a:t>
            </a:r>
            <a:r>
              <a:rPr lang="ko-KR" altLang="en-US" sz="1000"/>
              <a:t>브랜드 </a:t>
            </a:r>
            <a:r>
              <a:rPr lang="en-US" altLang="ko-KR" sz="1000"/>
              <a:t>/ </a:t>
            </a:r>
            <a:r>
              <a:rPr lang="ko-KR" altLang="en-US" sz="1000"/>
              <a:t>가격 </a:t>
            </a:r>
            <a:r>
              <a:rPr lang="en-US" altLang="ko-KR" sz="1000"/>
              <a:t>/ </a:t>
            </a:r>
            <a:r>
              <a:rPr lang="ko-KR" altLang="en-US" sz="1000"/>
              <a:t>재고의 정보를 포함한다</a:t>
            </a:r>
            <a:r>
              <a:rPr lang="en-US" altLang="ko-KR" sz="10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상품 리스트는 상품 번호로 정렬하여 출력한다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카테고리를 선택하여 검색하면 해당 카테고리에 해당하는 상품만 보여준다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상품의 이름을 클릭하면 해당 상품의 수정페이지로 이동한다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삭제버튼을 클릭 시 상품이 바로 삭제된다</a:t>
            </a:r>
            <a:r>
              <a:rPr lang="en-US" altLang="ko-KR" sz="90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상품 정보 수정에서는 가격 </a:t>
            </a:r>
            <a:r>
              <a:rPr lang="en-US" altLang="ko-KR" sz="1000"/>
              <a:t>/ </a:t>
            </a:r>
            <a:r>
              <a:rPr lang="ko-KR" altLang="en-US" sz="1000"/>
              <a:t>재고 </a:t>
            </a:r>
            <a:r>
              <a:rPr lang="en-US" altLang="ko-KR" sz="1000"/>
              <a:t>/ </a:t>
            </a:r>
            <a:r>
              <a:rPr lang="ko-KR" altLang="en-US" sz="1000"/>
              <a:t>제품설명 만 수정할 수 있다</a:t>
            </a:r>
            <a:r>
              <a:rPr lang="en-US" altLang="ko-KR" sz="1000"/>
              <a:t>. </a:t>
            </a:r>
            <a:r>
              <a:rPr lang="ko-KR" altLang="en-US" sz="1000"/>
              <a:t>이 외의 값은 원래 값을 보여주며 수정할 수 없다</a:t>
            </a:r>
            <a:r>
              <a:rPr lang="en-US" altLang="ko-KR" sz="1000"/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AFA319A-2FF9-46A4-9425-9A61C0BD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B7EC152-E922-4603-9886-89E6FA0E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7598834-693B-405E-9990-347E0023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7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355880"/>
              </p:ext>
            </p:extLst>
          </p:nvPr>
        </p:nvGraphicFramePr>
        <p:xfrm>
          <a:off x="7020272" y="1354961"/>
          <a:ext cx="1440160" cy="2382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처음 개인정보 수정 페이지에 들어오면 비밀번호를 체크한다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페이지에는 기존 값들이 입력되어 있고 특정 값들은 변경이 가능하다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베이스에 연락처를 기입 할 경우 첫 글자에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올 수 없기에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붙여서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8896444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결과에 따라 안내 메시지를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741163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5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저장과 탈퇴 버튼을 클릭 시 각 기능을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510963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8A490E9-59D3-439A-BC68-F62897A00E22}"/>
              </a:ext>
            </a:extLst>
          </p:cNvPr>
          <p:cNvSpPr/>
          <p:nvPr/>
        </p:nvSpPr>
        <p:spPr>
          <a:xfrm>
            <a:off x="7436669" y="3874860"/>
            <a:ext cx="26690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D39F240-99BC-42FD-91FB-3CC6330BBD0C}"/>
              </a:ext>
            </a:extLst>
          </p:cNvPr>
          <p:cNvSpPr/>
          <p:nvPr/>
        </p:nvSpPr>
        <p:spPr>
          <a:xfrm>
            <a:off x="7307295" y="3799707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3384FF4-9EFC-4E8E-A562-4E8C247D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97" y="1370712"/>
            <a:ext cx="2650679" cy="2726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5F5F0EE-9B81-4058-8E8B-2276CA8B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78" y="1577132"/>
            <a:ext cx="3813222" cy="14734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94D61C1B-9471-4191-8B5F-5E61EB351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447" y="2990830"/>
            <a:ext cx="3435958" cy="162911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CF8F86F4-B681-4096-AD93-EDB6D937A901}"/>
              </a:ext>
            </a:extLst>
          </p:cNvPr>
          <p:cNvSpPr/>
          <p:nvPr/>
        </p:nvSpPr>
        <p:spPr>
          <a:xfrm>
            <a:off x="827584" y="1585858"/>
            <a:ext cx="1839464" cy="133341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27DFDF8D-E5B5-4967-BA78-06D95A7AAAA4}"/>
              </a:ext>
            </a:extLst>
          </p:cNvPr>
          <p:cNvSpPr/>
          <p:nvPr/>
        </p:nvSpPr>
        <p:spPr>
          <a:xfrm>
            <a:off x="4691777" y="1703391"/>
            <a:ext cx="1915657" cy="167080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03C7BB9-13CC-4819-A856-C0D129EF3C5B}"/>
              </a:ext>
            </a:extLst>
          </p:cNvPr>
          <p:cNvSpPr/>
          <p:nvPr/>
        </p:nvSpPr>
        <p:spPr>
          <a:xfrm>
            <a:off x="1322902" y="4158415"/>
            <a:ext cx="3177090" cy="19394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6FE675D-318D-4892-9B6C-78F847E17218}"/>
              </a:ext>
            </a:extLst>
          </p:cNvPr>
          <p:cNvSpPr/>
          <p:nvPr/>
        </p:nvSpPr>
        <p:spPr>
          <a:xfrm>
            <a:off x="1322902" y="4352359"/>
            <a:ext cx="3177090" cy="24926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6FEBCA8-0B10-40ED-9AD4-6870192030E4}"/>
              </a:ext>
            </a:extLst>
          </p:cNvPr>
          <p:cNvSpPr/>
          <p:nvPr/>
        </p:nvSpPr>
        <p:spPr>
          <a:xfrm>
            <a:off x="734401" y="151429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A257BFF-3AD3-4E12-886B-EB5645B4E442}"/>
              </a:ext>
            </a:extLst>
          </p:cNvPr>
          <p:cNvSpPr/>
          <p:nvPr/>
        </p:nvSpPr>
        <p:spPr>
          <a:xfrm>
            <a:off x="4583765" y="1619002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89FCD6CC-14D6-4207-81D0-D6F7C631CDF0}"/>
              </a:ext>
            </a:extLst>
          </p:cNvPr>
          <p:cNvSpPr/>
          <p:nvPr/>
        </p:nvSpPr>
        <p:spPr>
          <a:xfrm>
            <a:off x="1224398" y="404765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93BB46C-84C0-4D4B-98BF-133650675CD8}"/>
              </a:ext>
            </a:extLst>
          </p:cNvPr>
          <p:cNvSpPr/>
          <p:nvPr/>
        </p:nvSpPr>
        <p:spPr>
          <a:xfrm>
            <a:off x="1209003" y="428925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F79CFF06-5F59-42D1-B993-C57A01C2A77D}"/>
              </a:ext>
            </a:extLst>
          </p:cNvPr>
          <p:cNvSpPr/>
          <p:nvPr/>
        </p:nvSpPr>
        <p:spPr>
          <a:xfrm>
            <a:off x="4958686" y="3569512"/>
            <a:ext cx="1799685" cy="4781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916F150-9E7A-4F77-85C2-B0ADECF47E38}"/>
              </a:ext>
            </a:extLst>
          </p:cNvPr>
          <p:cNvSpPr/>
          <p:nvPr/>
        </p:nvSpPr>
        <p:spPr>
          <a:xfrm>
            <a:off x="4880050" y="349795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EE03BCE-9241-41AA-8AF3-322910C2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C9F7C-3087-45BE-8A00-6DE69BAD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AAC60107-9672-4010-AD91-BE193591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70</a:t>
            </a:fld>
            <a:endParaRPr lang="ko-KR" altLang="en-US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48926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2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326490"/>
              </p:ext>
            </p:extLst>
          </p:nvPr>
        </p:nvGraphicFramePr>
        <p:xfrm>
          <a:off x="7020272" y="1354961"/>
          <a:ext cx="1440160" cy="1966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Try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안에는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개인정보등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다양한 정보가 있어서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check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페이지에서는 반드시 오류가 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오류가 발생하면 입력한 비밀번호가 데이터베이스와 일치하는지 확인한 후 일치한다면 상세페이지를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최초 개인정보 수정 페이지를 들어올 경우 비밀번호를 체크하는 페이지를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889644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8A490E9-59D3-439A-BC68-F62897A00E22}"/>
              </a:ext>
            </a:extLst>
          </p:cNvPr>
          <p:cNvSpPr/>
          <p:nvPr/>
        </p:nvSpPr>
        <p:spPr>
          <a:xfrm>
            <a:off x="7436669" y="3874860"/>
            <a:ext cx="26690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D39F240-99BC-42FD-91FB-3CC6330BBD0C}"/>
              </a:ext>
            </a:extLst>
          </p:cNvPr>
          <p:cNvSpPr/>
          <p:nvPr/>
        </p:nvSpPr>
        <p:spPr>
          <a:xfrm>
            <a:off x="7369558" y="38385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7D973DC-7595-4D9C-9AD0-63C1E8BD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0434"/>
            <a:ext cx="3960440" cy="10518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0FAA028-B506-4F39-876E-5BD6970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622711"/>
            <a:ext cx="5567274" cy="14261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E056821C-8E35-448C-80BE-4247A20DD5DB}"/>
              </a:ext>
            </a:extLst>
          </p:cNvPr>
          <p:cNvSpPr/>
          <p:nvPr/>
        </p:nvSpPr>
        <p:spPr>
          <a:xfrm>
            <a:off x="1020626" y="2120122"/>
            <a:ext cx="3623382" cy="342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4257E8CC-634D-49E5-8E2B-13DC14EABBC8}"/>
              </a:ext>
            </a:extLst>
          </p:cNvPr>
          <p:cNvSpPr/>
          <p:nvPr/>
        </p:nvSpPr>
        <p:spPr>
          <a:xfrm>
            <a:off x="912614" y="203061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B57E0D1-36FD-4D72-A3E9-E12832907264}"/>
              </a:ext>
            </a:extLst>
          </p:cNvPr>
          <p:cNvSpPr/>
          <p:nvPr/>
        </p:nvSpPr>
        <p:spPr>
          <a:xfrm>
            <a:off x="982111" y="2642614"/>
            <a:ext cx="5246073" cy="80269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FB69B74-0728-48CE-AEF3-2C4C24A82EDC}"/>
              </a:ext>
            </a:extLst>
          </p:cNvPr>
          <p:cNvSpPr/>
          <p:nvPr/>
        </p:nvSpPr>
        <p:spPr>
          <a:xfrm>
            <a:off x="755576" y="3838509"/>
            <a:ext cx="2664296" cy="17739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BC84E7B-49B5-4540-BF33-149B35CC802D}"/>
              </a:ext>
            </a:extLst>
          </p:cNvPr>
          <p:cNvSpPr/>
          <p:nvPr/>
        </p:nvSpPr>
        <p:spPr>
          <a:xfrm>
            <a:off x="874099" y="253560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A912E0B-539E-4920-A2DC-258D97AC2E15}"/>
              </a:ext>
            </a:extLst>
          </p:cNvPr>
          <p:cNvSpPr/>
          <p:nvPr/>
        </p:nvSpPr>
        <p:spPr>
          <a:xfrm>
            <a:off x="676587" y="375140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73CBDB0-671A-43F4-88D7-4EFD74AE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5B35325-8A4B-4AAE-B9BC-CDFDB05C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B1C116A-30E6-4922-B66C-BE79482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71</a:t>
            </a:fld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16784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2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86092"/>
              </p:ext>
            </p:extLst>
          </p:nvPr>
        </p:nvGraphicFramePr>
        <p:xfrm>
          <a:off x="7020272" y="1354961"/>
          <a:ext cx="1440160" cy="2174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탈퇴 버튼을 클릭 시 회원정보를 삭제하고 로그인 페이지로 이동한다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 버튼을 클릭 시 입력한 값들을 원래 있던 값들과 교체한다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교체가 완료 된 후 회원 데이터베이스의 저장한 뒤 로그인을 다시 해준다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8896444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입력한 결과가 정상일 경우 성공적으로 안내 메세지가 나오고 정보가 틀릴 경우 정보가 틀렸다고 안내한다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74116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8A490E9-59D3-439A-BC68-F62897A00E22}"/>
              </a:ext>
            </a:extLst>
          </p:cNvPr>
          <p:cNvSpPr/>
          <p:nvPr/>
        </p:nvSpPr>
        <p:spPr>
          <a:xfrm>
            <a:off x="7436669" y="3874860"/>
            <a:ext cx="26690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D39F240-99BC-42FD-91FB-3CC6330BBD0C}"/>
              </a:ext>
            </a:extLst>
          </p:cNvPr>
          <p:cNvSpPr/>
          <p:nvPr/>
        </p:nvSpPr>
        <p:spPr>
          <a:xfrm>
            <a:off x="7369558" y="38385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CC20873-ABA0-4E30-9E48-D806A5DC4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47" y="1421646"/>
            <a:ext cx="3112639" cy="6992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CED85ED-EFA4-40CF-A556-699A725B5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564" y="1421718"/>
            <a:ext cx="3426529" cy="24382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CD154E8-7DBE-4BF0-B0FA-E21667653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22" y="2192424"/>
            <a:ext cx="3071513" cy="15314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2B41368-5780-4004-86A6-664353E8F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12" y="3888766"/>
            <a:ext cx="5640711" cy="72945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CA09251-2785-495F-B002-85740E844B68}"/>
              </a:ext>
            </a:extLst>
          </p:cNvPr>
          <p:cNvSpPr/>
          <p:nvPr/>
        </p:nvSpPr>
        <p:spPr>
          <a:xfrm>
            <a:off x="1020626" y="1443132"/>
            <a:ext cx="2268000" cy="648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CD2F11E-AF40-4020-B4AC-A85AF842A3F0}"/>
              </a:ext>
            </a:extLst>
          </p:cNvPr>
          <p:cNvSpPr/>
          <p:nvPr/>
        </p:nvSpPr>
        <p:spPr>
          <a:xfrm>
            <a:off x="3813991" y="1470738"/>
            <a:ext cx="2856960" cy="234646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5733683-DB38-4631-9D6A-DCECDCE2B082}"/>
              </a:ext>
            </a:extLst>
          </p:cNvPr>
          <p:cNvSpPr/>
          <p:nvPr/>
        </p:nvSpPr>
        <p:spPr>
          <a:xfrm>
            <a:off x="863336" y="2239558"/>
            <a:ext cx="2339468" cy="134030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08B7F08-6F40-4CEB-9CEE-7B9CE2A1108C}"/>
              </a:ext>
            </a:extLst>
          </p:cNvPr>
          <p:cNvSpPr/>
          <p:nvPr/>
        </p:nvSpPr>
        <p:spPr>
          <a:xfrm>
            <a:off x="977675" y="3913660"/>
            <a:ext cx="2836316" cy="60920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69645F6-42E0-46A3-AB5C-747431758CF7}"/>
              </a:ext>
            </a:extLst>
          </p:cNvPr>
          <p:cNvSpPr/>
          <p:nvPr/>
        </p:nvSpPr>
        <p:spPr>
          <a:xfrm>
            <a:off x="912614" y="138210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45155D49-D527-483F-9D91-24604DB5E5C8}"/>
              </a:ext>
            </a:extLst>
          </p:cNvPr>
          <p:cNvSpPr/>
          <p:nvPr/>
        </p:nvSpPr>
        <p:spPr>
          <a:xfrm>
            <a:off x="3711472" y="139122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164F8458-636B-44DC-B6AB-166A4E2174F4}"/>
              </a:ext>
            </a:extLst>
          </p:cNvPr>
          <p:cNvSpPr/>
          <p:nvPr/>
        </p:nvSpPr>
        <p:spPr>
          <a:xfrm>
            <a:off x="761651" y="216440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7E8010B-1D3F-40F6-87C7-D4E77FA1B570}"/>
              </a:ext>
            </a:extLst>
          </p:cNvPr>
          <p:cNvSpPr/>
          <p:nvPr/>
        </p:nvSpPr>
        <p:spPr>
          <a:xfrm>
            <a:off x="884130" y="38385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8CB751-0022-4027-A364-4CC6140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098EE57-7633-489A-B73A-CEE3E2E5F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3EF4E1F7-2509-4D0B-88C1-AA8ED87C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72</a:t>
            </a:fld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4285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7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6959137"/>
              </p:ext>
            </p:extLst>
          </p:nvPr>
        </p:nvGraphicFramePr>
        <p:xfrm>
          <a:off x="7020272" y="1354961"/>
          <a:ext cx="1440160" cy="2626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평소에는 안보이다가 주소 찾기를 클릭 했을 경우에만 보인다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주소를 검색 했을 때 해당 값들을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주소를 클릭 시 내 정보에 입력되며 검색창은 사라진다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Search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넣어서 주소 찾는 공간을 보여주며 검색한 값으로 주소를 불러온다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8896444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우편주소가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에선 첫 글자에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올 수 없기에 값을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추가한다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741163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5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Search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넣어서 주소 찾는 공간을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510963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2F1B956-718A-440C-BF33-A03581D1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15" y="1414269"/>
            <a:ext cx="4547514" cy="202157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256AA23-519B-4466-AAD8-564DEC6A5E97}"/>
              </a:ext>
            </a:extLst>
          </p:cNvPr>
          <p:cNvSpPr/>
          <p:nvPr/>
        </p:nvSpPr>
        <p:spPr>
          <a:xfrm>
            <a:off x="766515" y="1414269"/>
            <a:ext cx="4547514" cy="202157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217BF5E-1E1B-40C8-A576-96239F809CE5}"/>
              </a:ext>
            </a:extLst>
          </p:cNvPr>
          <p:cNvSpPr/>
          <p:nvPr/>
        </p:nvSpPr>
        <p:spPr>
          <a:xfrm>
            <a:off x="1285296" y="2446658"/>
            <a:ext cx="3862768" cy="57059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13339E4-5FEE-4184-A887-ED78CB25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680" y="3293262"/>
            <a:ext cx="3664572" cy="116319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09BE72B-4514-4026-A9E5-FEA4DB3A05E3}"/>
              </a:ext>
            </a:extLst>
          </p:cNvPr>
          <p:cNvSpPr/>
          <p:nvPr/>
        </p:nvSpPr>
        <p:spPr>
          <a:xfrm>
            <a:off x="3216680" y="3301851"/>
            <a:ext cx="289993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8AC0D72A-D1D5-479D-A533-64343B80B07A}"/>
              </a:ext>
            </a:extLst>
          </p:cNvPr>
          <p:cNvSpPr/>
          <p:nvPr/>
        </p:nvSpPr>
        <p:spPr>
          <a:xfrm>
            <a:off x="3275856" y="3589945"/>
            <a:ext cx="1872208" cy="40759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9EC2999-1D92-441C-83DE-77C9C0E09965}"/>
              </a:ext>
            </a:extLst>
          </p:cNvPr>
          <p:cNvSpPr/>
          <p:nvPr/>
        </p:nvSpPr>
        <p:spPr>
          <a:xfrm>
            <a:off x="3275856" y="4182943"/>
            <a:ext cx="2952328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0286A51E-3A6D-463D-9DC3-6ACABD24BDBD}"/>
              </a:ext>
            </a:extLst>
          </p:cNvPr>
          <p:cNvSpPr/>
          <p:nvPr/>
        </p:nvSpPr>
        <p:spPr>
          <a:xfrm>
            <a:off x="676587" y="1342707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CE79909D-F027-48A3-89CE-EF20C8AAE442}"/>
              </a:ext>
            </a:extLst>
          </p:cNvPr>
          <p:cNvSpPr/>
          <p:nvPr/>
        </p:nvSpPr>
        <p:spPr>
          <a:xfrm>
            <a:off x="1181531" y="234990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4E84D29-AA7F-48F0-8915-F97D91C9895E}"/>
              </a:ext>
            </a:extLst>
          </p:cNvPr>
          <p:cNvSpPr/>
          <p:nvPr/>
        </p:nvSpPr>
        <p:spPr>
          <a:xfrm>
            <a:off x="3090922" y="321688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62018375-67D0-4969-99A2-02935EE21669}"/>
              </a:ext>
            </a:extLst>
          </p:cNvPr>
          <p:cNvSpPr/>
          <p:nvPr/>
        </p:nvSpPr>
        <p:spPr>
          <a:xfrm>
            <a:off x="3131840" y="356995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CEA87A9-DCB2-42CD-A2EB-CC6993AB98CC}"/>
              </a:ext>
            </a:extLst>
          </p:cNvPr>
          <p:cNvSpPr/>
          <p:nvPr/>
        </p:nvSpPr>
        <p:spPr>
          <a:xfrm>
            <a:off x="3160897" y="4099632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BE17FA1-829D-4165-8443-E3987003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927871A-E58B-437D-80FD-BB609404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6C47ECBA-C87D-4E9C-8CB1-23DAD738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73</a:t>
            </a:fld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77215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26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5EB437-90A5-4442-BE6A-EE92BDF54FB8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EB4D36-80E2-410C-9E9C-7D5B8168F5DB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169447-2B5A-4C02-9E53-C75C24456867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xmlns="" id="{68434B24-4B17-4967-8926-A493021AB2FB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8">
            <a:extLst>
              <a:ext uri="{FF2B5EF4-FFF2-40B4-BE49-F238E27FC236}">
                <a16:creationId xmlns:a16="http://schemas.microsoft.com/office/drawing/2014/main" xmlns="" id="{913F9141-88CA-4F45-8C21-963004EB9E6C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3FC519-3EE9-4276-B194-129F888ACC0C}"/>
              </a:ext>
            </a:extLst>
          </p:cNvPr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xmlns="" id="{DF141E2F-F5FE-4E73-BA4B-D2AC45CB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F52ED32-FE60-45BE-9F48-C81B1257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37457"/>
            <a:ext cx="3528392" cy="2425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3F3F176-9E48-4978-902A-F35B07E33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609" y="885638"/>
            <a:ext cx="3580531" cy="363597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C06B4C08-AF98-4B7A-AF68-47FCAEE8104D}"/>
              </a:ext>
            </a:extLst>
          </p:cNvPr>
          <p:cNvCxnSpPr>
            <a:endCxn id="19" idx="1"/>
          </p:cNvCxnSpPr>
          <p:nvPr/>
        </p:nvCxnSpPr>
        <p:spPr>
          <a:xfrm flipV="1">
            <a:off x="4283968" y="2703624"/>
            <a:ext cx="512641" cy="46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CB8260C-503A-485B-984B-AE31844F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12E257C-4644-4CB7-AF89-7AD07E84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6D0E71CB-CC69-421C-B321-2DA054C3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74</a:t>
            </a:fld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540316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5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5EB437-90A5-4442-BE6A-EE92BDF54FB8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EB4D36-80E2-410C-9E9C-7D5B8168F5DB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169447-2B5A-4C02-9E53-C75C24456867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xmlns="" id="{68434B24-4B17-4967-8926-A493021AB2FB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8">
            <a:extLst>
              <a:ext uri="{FF2B5EF4-FFF2-40B4-BE49-F238E27FC236}">
                <a16:creationId xmlns:a16="http://schemas.microsoft.com/office/drawing/2014/main" xmlns="" id="{913F9141-88CA-4F45-8C21-963004EB9E6C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3FC519-3EE9-4276-B194-129F888ACC0C}"/>
              </a:ext>
            </a:extLst>
          </p:cNvPr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xmlns="" id="{DF141E2F-F5FE-4E73-BA4B-D2AC45CB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B21A2D2-1FE4-41B2-8D98-D1925ADF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12281"/>
            <a:ext cx="3229168" cy="3291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9B4728E5-E74D-410B-8457-E43195115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764" y="1112281"/>
            <a:ext cx="3241764" cy="329183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2F01954-1B9B-41BD-BDF3-14AB6B37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09952E6-E622-46B4-8088-2D2A0FB4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05E70921-237A-42F4-91DF-543DCBC7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75</a:t>
            </a:fld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181609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49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5EB437-90A5-4442-BE6A-EE92BDF54FB8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EB4D36-80E2-410C-9E9C-7D5B8168F5DB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169447-2B5A-4C02-9E53-C75C24456867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xmlns="" id="{68434B24-4B17-4967-8926-A493021AB2FB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8">
            <a:extLst>
              <a:ext uri="{FF2B5EF4-FFF2-40B4-BE49-F238E27FC236}">
                <a16:creationId xmlns:a16="http://schemas.microsoft.com/office/drawing/2014/main" xmlns="" id="{913F9141-88CA-4F45-8C21-963004EB9E6C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3FC519-3EE9-4276-B194-129F888ACC0C}"/>
              </a:ext>
            </a:extLst>
          </p:cNvPr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xmlns="" id="{DF141E2F-F5FE-4E73-BA4B-D2AC45CB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F9E5905-98DC-4421-9616-CC3FEA6A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23" y="1052065"/>
            <a:ext cx="3550451" cy="35428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E7AA5A41-6C44-4E3C-A8C1-70C02B7E8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84" y="1052065"/>
            <a:ext cx="3520338" cy="3542880"/>
          </a:xfrm>
          <a:prstGeom prst="rect">
            <a:avLst/>
          </a:prstGeom>
        </p:spPr>
      </p:pic>
      <p:sp>
        <p:nvSpPr>
          <p:cNvPr id="20" name="날짜 개체 틀 19">
            <a:extLst>
              <a:ext uri="{FF2B5EF4-FFF2-40B4-BE49-F238E27FC236}">
                <a16:creationId xmlns:a16="http://schemas.microsoft.com/office/drawing/2014/main" xmlns="" id="{10201848-CC67-45BC-A78E-3F9EBACD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xmlns="" id="{0FE06184-B6C5-4955-BBEE-A2CD9EF5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xmlns="" id="{5701F3DF-CA6A-450B-B499-5F98362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76</a:t>
            </a:fld>
            <a:endParaRPr lang="ko-KR" alt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47390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0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주문목록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D90AAA-DEF2-44B7-BB34-6466709135E2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2978E-076C-4DEE-B421-C48427F9A42C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88B4466-6336-45C0-B5D7-D485C4BCD132}"/>
              </a:ext>
            </a:extLst>
          </p:cNvPr>
          <p:cNvSpPr/>
          <p:nvPr/>
        </p:nvSpPr>
        <p:spPr>
          <a:xfrm>
            <a:off x="1043608" y="1491630"/>
            <a:ext cx="1512168" cy="5040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 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8C2E5B4-ED04-406F-AED2-8D83F33CE049}"/>
              </a:ext>
            </a:extLst>
          </p:cNvPr>
          <p:cNvSpPr/>
          <p:nvPr/>
        </p:nvSpPr>
        <p:spPr>
          <a:xfrm>
            <a:off x="2555776" y="1491630"/>
            <a:ext cx="1512168" cy="5040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배송조회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0DBC2FB-3DD8-413E-92AC-5B8144511765}"/>
              </a:ext>
            </a:extLst>
          </p:cNvPr>
          <p:cNvSpPr/>
          <p:nvPr/>
        </p:nvSpPr>
        <p:spPr>
          <a:xfrm>
            <a:off x="1020626" y="2103698"/>
            <a:ext cx="5783622" cy="1908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주문목록 표시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762D945-677D-4471-8FBB-290413E22BDD}"/>
              </a:ext>
            </a:extLst>
          </p:cNvPr>
          <p:cNvSpPr/>
          <p:nvPr/>
        </p:nvSpPr>
        <p:spPr>
          <a:xfrm>
            <a:off x="2123728" y="4153811"/>
            <a:ext cx="1008112" cy="288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배송조회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ECD5008-CDA6-4179-8523-5AE018D58663}"/>
              </a:ext>
            </a:extLst>
          </p:cNvPr>
          <p:cNvSpPr/>
          <p:nvPr/>
        </p:nvSpPr>
        <p:spPr>
          <a:xfrm>
            <a:off x="3189577" y="4153811"/>
            <a:ext cx="1008112" cy="288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상품문의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B6C3B13-E8DC-4041-9626-B243AF45109E}"/>
              </a:ext>
            </a:extLst>
          </p:cNvPr>
          <p:cNvSpPr/>
          <p:nvPr/>
        </p:nvSpPr>
        <p:spPr>
          <a:xfrm>
            <a:off x="4263330" y="4153811"/>
            <a:ext cx="1008112" cy="288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반품신청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80AE149-DB06-4C8D-9263-4BAAB96F17C7}"/>
              </a:ext>
            </a:extLst>
          </p:cNvPr>
          <p:cNvSpPr/>
          <p:nvPr/>
        </p:nvSpPr>
        <p:spPr>
          <a:xfrm>
            <a:off x="7436669" y="3874860"/>
            <a:ext cx="26690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828AD15C-1BF4-4A0A-A470-035ADB5B171A}"/>
              </a:ext>
            </a:extLst>
          </p:cNvPr>
          <p:cNvSpPr/>
          <p:nvPr/>
        </p:nvSpPr>
        <p:spPr>
          <a:xfrm>
            <a:off x="7369558" y="38385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53E3316-98F6-4D52-8080-573F5F7B63F5}"/>
              </a:ext>
            </a:extLst>
          </p:cNvPr>
          <p:cNvSpPr/>
          <p:nvPr/>
        </p:nvSpPr>
        <p:spPr>
          <a:xfrm>
            <a:off x="919799" y="140837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7FE343B-88D4-4317-A83F-9AAFF244AF05}"/>
              </a:ext>
            </a:extLst>
          </p:cNvPr>
          <p:cNvSpPr/>
          <p:nvPr/>
        </p:nvSpPr>
        <p:spPr>
          <a:xfrm>
            <a:off x="919799" y="2041757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F3050E0F-5094-4365-A06C-02EF5DCE0062}"/>
              </a:ext>
            </a:extLst>
          </p:cNvPr>
          <p:cNvSpPr/>
          <p:nvPr/>
        </p:nvSpPr>
        <p:spPr>
          <a:xfrm>
            <a:off x="2015716" y="408349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graphicFrame>
        <p:nvGraphicFramePr>
          <p:cNvPr id="36" name="Shape 721">
            <a:extLst>
              <a:ext uri="{FF2B5EF4-FFF2-40B4-BE49-F238E27FC236}">
                <a16:creationId xmlns:a16="http://schemas.microsoft.com/office/drawing/2014/main" xmlns="" id="{A998F4C0-A817-4ECA-A59B-B293DBA393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8353128"/>
              </p:ext>
            </p:extLst>
          </p:nvPr>
        </p:nvGraphicFramePr>
        <p:xfrm>
          <a:off x="7020272" y="1354961"/>
          <a:ext cx="1440160" cy="160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조회의 범위를 선택 할 수 있음 배송조회는 배송중인 주문만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상품정보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배송상태를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배송조회 탭에서는 운송장을 추가로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배송조회는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택배사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홈페이지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문의와 반품은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1:1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 게시판으로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8896444"/>
                  </a:ext>
                </a:extLst>
              </a:tr>
            </a:tbl>
          </a:graphicData>
        </a:graphic>
      </p:graphicFrame>
      <p:sp>
        <p:nvSpPr>
          <p:cNvPr id="6" name="날짜 개체 틀 5">
            <a:extLst>
              <a:ext uri="{FF2B5EF4-FFF2-40B4-BE49-F238E27FC236}">
                <a16:creationId xmlns:a16="http://schemas.microsoft.com/office/drawing/2014/main" xmlns="" id="{1D3DBC4D-65E4-4BA7-B6B8-21D48328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F2C027E-7302-4D83-B660-CB2646B81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xmlns="" id="{1CEEE8B9-89D1-45EB-85D4-A4470D98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77</a:t>
            </a:fld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90042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1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주문목록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578546"/>
              </p:ext>
            </p:extLst>
          </p:nvPr>
        </p:nvGraphicFramePr>
        <p:xfrm>
          <a:off x="7020272" y="1354961"/>
          <a:ext cx="1440160" cy="1478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로그인한 아이디를 통해 주문 목록을 불러온다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값이 없을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None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반환한다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목록이 있으면 표시하고 없을 경우 안내 문구를 표시한다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전체와 배송목록 탭에 공통적으로 사용되는 탭과 버튼이다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386308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8A490E9-59D3-439A-BC68-F62897A00E22}"/>
              </a:ext>
            </a:extLst>
          </p:cNvPr>
          <p:cNvSpPr/>
          <p:nvPr/>
        </p:nvSpPr>
        <p:spPr>
          <a:xfrm>
            <a:off x="7436669" y="3874860"/>
            <a:ext cx="26690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D39F240-99BC-42FD-91FB-3CC6330BBD0C}"/>
              </a:ext>
            </a:extLst>
          </p:cNvPr>
          <p:cNvSpPr/>
          <p:nvPr/>
        </p:nvSpPr>
        <p:spPr>
          <a:xfrm>
            <a:off x="7369558" y="38385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353A385-C08B-4BEB-9FB5-0D91A6BB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383491"/>
            <a:ext cx="4392841" cy="14532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CB67D3B-E4CB-4268-9378-9AC64F604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839411"/>
            <a:ext cx="4658491" cy="12852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B7E79A4-432C-419F-B49C-002ADF87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1" y="1408701"/>
            <a:ext cx="2020277" cy="8636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703C607-37C4-4F8F-A553-12AA3B5D2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528" y="3755991"/>
            <a:ext cx="2164797" cy="77091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F797BB1-1300-4B6C-A5EE-05A9253766FC}"/>
              </a:ext>
            </a:extLst>
          </p:cNvPr>
          <p:cNvSpPr/>
          <p:nvPr/>
        </p:nvSpPr>
        <p:spPr>
          <a:xfrm>
            <a:off x="887171" y="1460766"/>
            <a:ext cx="3828845" cy="125455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BCD8D35E-98A1-44D0-BC23-44D9E106255E}"/>
              </a:ext>
            </a:extLst>
          </p:cNvPr>
          <p:cNvSpPr/>
          <p:nvPr/>
        </p:nvSpPr>
        <p:spPr>
          <a:xfrm>
            <a:off x="804060" y="2854174"/>
            <a:ext cx="3274281" cy="122345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534EF3F-0B75-4199-8CE6-042E6CE4DDE5}"/>
              </a:ext>
            </a:extLst>
          </p:cNvPr>
          <p:cNvSpPr/>
          <p:nvPr/>
        </p:nvSpPr>
        <p:spPr>
          <a:xfrm>
            <a:off x="4961743" y="1670168"/>
            <a:ext cx="1698489" cy="39275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A1AB342C-4AED-49D5-81E3-5C15A4AA12ED}"/>
              </a:ext>
            </a:extLst>
          </p:cNvPr>
          <p:cNvSpPr/>
          <p:nvPr/>
        </p:nvSpPr>
        <p:spPr>
          <a:xfrm>
            <a:off x="4716016" y="3827450"/>
            <a:ext cx="1944216" cy="56489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9625F16-2612-44D7-AA37-1F80F1CD6923}"/>
              </a:ext>
            </a:extLst>
          </p:cNvPr>
          <p:cNvSpPr/>
          <p:nvPr/>
        </p:nvSpPr>
        <p:spPr>
          <a:xfrm>
            <a:off x="779159" y="136573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1112735-7DCA-462C-B1B4-014D3B18A90D}"/>
              </a:ext>
            </a:extLst>
          </p:cNvPr>
          <p:cNvSpPr/>
          <p:nvPr/>
        </p:nvSpPr>
        <p:spPr>
          <a:xfrm>
            <a:off x="695734" y="276632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AE79C7F3-2615-48FC-B378-8ED60CE923A4}"/>
              </a:ext>
            </a:extLst>
          </p:cNvPr>
          <p:cNvSpPr/>
          <p:nvPr/>
        </p:nvSpPr>
        <p:spPr>
          <a:xfrm>
            <a:off x="4855268" y="157325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78BF01AD-FDD6-42F7-80D5-36ECBCF7C96E}"/>
              </a:ext>
            </a:extLst>
          </p:cNvPr>
          <p:cNvSpPr/>
          <p:nvPr/>
        </p:nvSpPr>
        <p:spPr>
          <a:xfrm>
            <a:off x="4621034" y="3728581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7B07522-30B1-4773-BC76-0E9B6FB2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818E1D2-D3D4-475B-9F07-01F09E8B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B9F35C85-C9C5-41CB-82A1-FE281FE0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78</a:t>
            </a:fld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37536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07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주문목록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763400"/>
              </p:ext>
            </p:extLst>
          </p:nvPr>
        </p:nvGraphicFramePr>
        <p:xfrm>
          <a:off x="7020272" y="1354961"/>
          <a:ext cx="1440160" cy="1148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주문목록과 비슷하지만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배송상태 값이 배송중인 것만 불러온다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주문목록과 비슷하지만 택배사와 운송장번호가 추가되었다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8A490E9-59D3-439A-BC68-F62897A00E22}"/>
              </a:ext>
            </a:extLst>
          </p:cNvPr>
          <p:cNvSpPr/>
          <p:nvPr/>
        </p:nvSpPr>
        <p:spPr>
          <a:xfrm>
            <a:off x="7436669" y="3874860"/>
            <a:ext cx="26690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D39F240-99BC-42FD-91FB-3CC6330BBD0C}"/>
              </a:ext>
            </a:extLst>
          </p:cNvPr>
          <p:cNvSpPr/>
          <p:nvPr/>
        </p:nvSpPr>
        <p:spPr>
          <a:xfrm>
            <a:off x="7369558" y="38385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B6219E-F4AD-40F4-9087-4AB10C2DD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80" y="1399087"/>
            <a:ext cx="4475925" cy="11189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1007553-E877-4D39-A28A-75C727E19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80" y="2615876"/>
            <a:ext cx="5580112" cy="18619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53876505-5D3B-481F-AD35-60B1EB226DD1}"/>
              </a:ext>
            </a:extLst>
          </p:cNvPr>
          <p:cNvSpPr/>
          <p:nvPr/>
        </p:nvSpPr>
        <p:spPr>
          <a:xfrm>
            <a:off x="827584" y="1460765"/>
            <a:ext cx="4176464" cy="97290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1DEBE7DA-C45E-4FA3-92C7-355E29AD4122}"/>
              </a:ext>
            </a:extLst>
          </p:cNvPr>
          <p:cNvSpPr/>
          <p:nvPr/>
        </p:nvSpPr>
        <p:spPr>
          <a:xfrm>
            <a:off x="1115616" y="2633428"/>
            <a:ext cx="4896544" cy="152249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CA4F897-C9FE-4A5A-A944-AC70B39EE7FA}"/>
              </a:ext>
            </a:extLst>
          </p:cNvPr>
          <p:cNvSpPr/>
          <p:nvPr/>
        </p:nvSpPr>
        <p:spPr>
          <a:xfrm>
            <a:off x="695470" y="136355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54E198C-FC3E-43D0-99AC-880D8D7804AD}"/>
              </a:ext>
            </a:extLst>
          </p:cNvPr>
          <p:cNvSpPr/>
          <p:nvPr/>
        </p:nvSpPr>
        <p:spPr>
          <a:xfrm>
            <a:off x="1035066" y="255115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1426DC8-7F6A-485B-B20D-D3C03D48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94EBD05-35A5-4C3F-B5EA-F670706B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xmlns="" id="{D4BF9D1E-D84F-49C6-A8B0-B1FFC3E8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79</a:t>
            </a:fld>
            <a:endParaRPr lang="ko-KR" altLang="en-US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4586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9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BACE81-B4F0-4CDF-9931-45CFC5F84AEC}"/>
              </a:ext>
            </a:extLst>
          </p:cNvPr>
          <p:cNvSpPr txBox="1"/>
          <p:nvPr/>
        </p:nvSpPr>
        <p:spPr>
          <a:xfrm>
            <a:off x="827584" y="926339"/>
            <a:ext cx="7488832" cy="3340402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/>
              <a:t>4. </a:t>
            </a:r>
            <a:r>
              <a:rPr lang="ko-KR" altLang="en-US" sz="1000" b="1"/>
              <a:t>회원관리</a:t>
            </a:r>
            <a:endParaRPr lang="ko-KR" altLang="en-US" sz="1000"/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콤보박스와 검색 박스를 통한 검색 기능이 있다</a:t>
            </a:r>
            <a:r>
              <a:rPr lang="en-US" altLang="ko-KR" sz="10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콤보박스 </a:t>
            </a:r>
            <a:r>
              <a:rPr lang="en-US" altLang="ko-KR" sz="900"/>
              <a:t>: </a:t>
            </a:r>
            <a:r>
              <a:rPr lang="ko-KR" altLang="en-US" sz="900"/>
              <a:t>등급</a:t>
            </a:r>
            <a:r>
              <a:rPr lang="en-US" altLang="ko-KR" sz="900"/>
              <a:t> / </a:t>
            </a:r>
            <a:r>
              <a:rPr lang="ko-KR" altLang="en-US" sz="900"/>
              <a:t>이름 </a:t>
            </a:r>
            <a:r>
              <a:rPr lang="en-US" altLang="ko-KR" sz="900"/>
              <a:t>/ </a:t>
            </a:r>
            <a:r>
              <a:rPr lang="ko-KR" altLang="en-US" sz="900"/>
              <a:t>아이디 </a:t>
            </a:r>
            <a:r>
              <a:rPr lang="en-US" altLang="ko-KR" sz="900"/>
              <a:t>/ </a:t>
            </a:r>
            <a:r>
              <a:rPr lang="ko-KR" altLang="en-US" sz="900"/>
              <a:t>이메일 </a:t>
            </a:r>
            <a:r>
              <a:rPr lang="en-US" altLang="ko-KR" sz="900"/>
              <a:t>/ </a:t>
            </a:r>
            <a:r>
              <a:rPr lang="ko-KR" altLang="en-US" sz="900"/>
              <a:t>휴대폰 </a:t>
            </a:r>
            <a:r>
              <a:rPr lang="en-US" altLang="ko-KR" sz="900"/>
              <a:t>/ </a:t>
            </a:r>
            <a:r>
              <a:rPr lang="ko-KR" altLang="en-US" sz="900"/>
              <a:t>가입일</a:t>
            </a:r>
            <a:endParaRPr lang="en-US" altLang="ko-KR" sz="900"/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검색박스</a:t>
            </a:r>
            <a:r>
              <a:rPr lang="en-US" altLang="ko-KR" sz="900"/>
              <a:t> : </a:t>
            </a:r>
            <a:r>
              <a:rPr lang="ko-KR" altLang="en-US" sz="900"/>
              <a:t>찾고싶은 정보를 입력</a:t>
            </a:r>
            <a:endParaRPr lang="en-US" altLang="ko-KR" sz="900"/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버튼</a:t>
            </a:r>
            <a:r>
              <a:rPr lang="en-US" altLang="ko-KR" sz="900"/>
              <a:t>[</a:t>
            </a:r>
            <a:r>
              <a:rPr lang="ko-KR" altLang="en-US" sz="900"/>
              <a:t>조회</a:t>
            </a:r>
            <a:r>
              <a:rPr lang="en-US" altLang="ko-KR" sz="900"/>
              <a:t>]: </a:t>
            </a:r>
            <a:r>
              <a:rPr lang="ko-KR" altLang="en-US" sz="900"/>
              <a:t>검색 결과를 목록으로 출력</a:t>
            </a:r>
            <a:endParaRPr lang="en-US" altLang="ko-KR" sz="900"/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검색 결과가 없을 경우 목록은 빈 상태로 출력된다</a:t>
            </a:r>
            <a:r>
              <a:rPr lang="en-US" altLang="ko-KR" sz="90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등급은 </a:t>
            </a:r>
            <a:r>
              <a:rPr lang="en-US" altLang="ko-KR" sz="1000"/>
              <a:t>VIP / VVIP / VVVIP</a:t>
            </a:r>
            <a:r>
              <a:rPr lang="ko-KR" altLang="en-US" sz="1000"/>
              <a:t>로 나누어져 있다</a:t>
            </a:r>
            <a:r>
              <a:rPr lang="en-US" altLang="ko-KR" sz="100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처음 회원관리 페이지를 열면 모든 회원이 목록에 보인다</a:t>
            </a:r>
            <a:r>
              <a:rPr lang="en-US" altLang="ko-KR" sz="1000"/>
              <a:t>. 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목록의 헤더에는 등급 </a:t>
            </a:r>
            <a:r>
              <a:rPr lang="en-US" altLang="ko-KR" sz="1000"/>
              <a:t>/ </a:t>
            </a:r>
            <a:r>
              <a:rPr lang="ko-KR" altLang="en-US" sz="1000"/>
              <a:t>이름</a:t>
            </a:r>
            <a:r>
              <a:rPr lang="en-US" altLang="ko-KR" sz="1000"/>
              <a:t> / </a:t>
            </a:r>
            <a:r>
              <a:rPr lang="ko-KR" altLang="en-US" sz="1000"/>
              <a:t>아이디 </a:t>
            </a:r>
            <a:r>
              <a:rPr lang="en-US" altLang="ko-KR" sz="1000"/>
              <a:t>/ </a:t>
            </a:r>
            <a:r>
              <a:rPr lang="ko-KR" altLang="en-US" sz="1000"/>
              <a:t>이메일 </a:t>
            </a:r>
            <a:r>
              <a:rPr lang="en-US" altLang="ko-KR" sz="1000"/>
              <a:t>/ </a:t>
            </a:r>
            <a:r>
              <a:rPr lang="ko-KR" altLang="en-US" sz="1000"/>
              <a:t>휴대폰 </a:t>
            </a:r>
            <a:r>
              <a:rPr lang="en-US" altLang="ko-KR" sz="1000"/>
              <a:t>/ </a:t>
            </a:r>
            <a:r>
              <a:rPr lang="ko-KR" altLang="en-US" sz="1000"/>
              <a:t>등록일이 있다</a:t>
            </a:r>
            <a:r>
              <a:rPr lang="en-US" altLang="ko-KR" sz="10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등급은 누적금액에 따라 바뀌며</a:t>
            </a:r>
            <a:r>
              <a:rPr lang="en-US" altLang="ko-KR" sz="900"/>
              <a:t>, </a:t>
            </a:r>
            <a:r>
              <a:rPr lang="ko-KR" altLang="en-US" sz="900"/>
              <a:t>등급별로 할인율이 다르다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가입일</a:t>
            </a:r>
            <a:r>
              <a:rPr lang="en-US" altLang="ko-KR" sz="900"/>
              <a:t>(</a:t>
            </a:r>
            <a:r>
              <a:rPr lang="ko-KR" altLang="en-US" sz="900"/>
              <a:t>등록일</a:t>
            </a:r>
            <a:r>
              <a:rPr lang="en-US" altLang="ko-KR" sz="900"/>
              <a:t>)</a:t>
            </a:r>
            <a:r>
              <a:rPr lang="ko-KR" altLang="en-US" sz="900"/>
              <a:t>은 </a:t>
            </a:r>
            <a:r>
              <a:rPr lang="en-US" altLang="ko-KR" sz="900"/>
              <a:t>yyyy-mm-dd </a:t>
            </a:r>
            <a:r>
              <a:rPr lang="ko-KR" altLang="en-US" sz="900"/>
              <a:t>의 형식으로 출력한다</a:t>
            </a:r>
            <a:r>
              <a:rPr lang="en-US" altLang="ko-KR" sz="90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회원의 아이디를 클릭 시 회원정보를 관리 할 수 있는 페이지로 이동한다</a:t>
            </a:r>
            <a:r>
              <a:rPr lang="en-US" altLang="ko-KR" sz="10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수정할 수 있는 정보는 회원 등급으로 제한한다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버튼</a:t>
            </a:r>
            <a:r>
              <a:rPr lang="en-US" altLang="ko-KR" sz="900"/>
              <a:t>[</a:t>
            </a:r>
            <a:r>
              <a:rPr lang="ko-KR" altLang="en-US" sz="900"/>
              <a:t>수정</a:t>
            </a:r>
            <a:r>
              <a:rPr lang="en-US" altLang="ko-KR" sz="900"/>
              <a:t>]</a:t>
            </a:r>
            <a:r>
              <a:rPr lang="ko-KR" altLang="en-US" sz="900"/>
              <a:t>을 클릭 시 회원의 등급이 바뀌어서 저장된다</a:t>
            </a:r>
            <a:r>
              <a:rPr lang="en-US" altLang="ko-KR" sz="90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한 페이지에 최대 </a:t>
            </a:r>
            <a:r>
              <a:rPr lang="en-US" altLang="ko-KR" sz="1000"/>
              <a:t>10</a:t>
            </a:r>
            <a:r>
              <a:rPr lang="ko-KR" altLang="en-US" sz="1000"/>
              <a:t>명의 회원을 보여주며</a:t>
            </a:r>
            <a:r>
              <a:rPr lang="en-US" altLang="ko-KR" sz="1000"/>
              <a:t>,</a:t>
            </a:r>
            <a:r>
              <a:rPr lang="ko-KR" altLang="en-US" sz="1000"/>
              <a:t> </a:t>
            </a:r>
            <a:r>
              <a:rPr lang="en-US" altLang="ko-KR" sz="1000"/>
              <a:t>10</a:t>
            </a:r>
            <a:r>
              <a:rPr lang="ko-KR" altLang="en-US" sz="1000"/>
              <a:t>명 이상의 회원은 페이지를 넘기며 확인 할 수 있다</a:t>
            </a:r>
            <a:r>
              <a:rPr lang="en-US" altLang="ko-KR" sz="1000"/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AFA319A-2FF9-46A4-9425-9A61C0BD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B7EC152-E922-4603-9886-89E6FA0E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7598834-693B-405E-9990-347E0023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5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2315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주문목록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5EB437-90A5-4442-BE6A-EE92BDF54FB8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EB4D36-80E2-410C-9E9C-7D5B8168F5DB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169447-2B5A-4C02-9E53-C75C24456867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xmlns="" id="{68434B24-4B17-4967-8926-A493021AB2FB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8">
            <a:extLst>
              <a:ext uri="{FF2B5EF4-FFF2-40B4-BE49-F238E27FC236}">
                <a16:creationId xmlns:a16="http://schemas.microsoft.com/office/drawing/2014/main" xmlns="" id="{913F9141-88CA-4F45-8C21-963004EB9E6C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3FC519-3EE9-4276-B194-129F888ACC0C}"/>
              </a:ext>
            </a:extLst>
          </p:cNvPr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xmlns="" id="{DF141E2F-F5FE-4E73-BA4B-D2AC45CB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2E7C012-CA8F-44FE-AB85-72E5B3F0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53754"/>
            <a:ext cx="3744416" cy="20321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E3078B5-FDC5-48C5-BBF2-D2A9F549A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453" y="890736"/>
            <a:ext cx="3876356" cy="27452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1BF6C11C-497B-49BD-9338-BCC804094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051955"/>
            <a:ext cx="4881405" cy="1540378"/>
          </a:xfrm>
          <a:prstGeom prst="rect">
            <a:avLst/>
          </a:prstGeom>
        </p:spPr>
      </p:pic>
      <p:sp>
        <p:nvSpPr>
          <p:cNvPr id="26" name="날짜 개체 틀 25">
            <a:extLst>
              <a:ext uri="{FF2B5EF4-FFF2-40B4-BE49-F238E27FC236}">
                <a16:creationId xmlns:a16="http://schemas.microsoft.com/office/drawing/2014/main" xmlns="" id="{07168F9B-33BF-47ED-924A-6B714E72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xmlns="" id="{B1FC757F-67F5-4416-A343-EAA1F461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xmlns="" id="{4CA501FA-9931-4D3F-939B-B963B445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80</a:t>
            </a:fld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45867"/>
              </p:ext>
            </p:extLst>
          </p:nvPr>
        </p:nvGraphicFramePr>
        <p:xfrm>
          <a:off x="8545017" y="20472"/>
          <a:ext cx="598983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마이페이지</a:t>
                      </a:r>
                      <a:endParaRPr lang="ko-KR" altLang="en-US" sz="5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63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3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891397"/>
              </p:ext>
            </p:extLst>
          </p:nvPr>
        </p:nvGraphicFramePr>
        <p:xfrm>
          <a:off x="7020272" y="1354961"/>
          <a:ext cx="1440160" cy="1564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페이지 상단에 로고 표출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아이디와 비밀번호를 기입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정해진 아이디가 아니면 로그인을 할 수 없음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492746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로그인을 하지않고 관리자 페이지에 접근을 시도할 경우 로그인 하라는 페이지로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188400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D90AAA-DEF2-44B7-BB34-6466709135E2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2978E-076C-4DEE-B421-C48427F9A42C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FEB4F78-F31E-4227-858F-C287B4D7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56" y="1529788"/>
            <a:ext cx="4383833" cy="7008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B1E4F29-6A0A-4F88-AB0B-0EBC378F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56" y="2405300"/>
            <a:ext cx="4383836" cy="11018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C2CAA252-EE6B-4FA1-9B76-6CE75957B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78" y="3894584"/>
            <a:ext cx="1069479" cy="59927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5426F61C-8B8B-4BBA-87D6-5FD2B55B3B15}"/>
              </a:ext>
            </a:extLst>
          </p:cNvPr>
          <p:cNvSpPr/>
          <p:nvPr/>
        </p:nvSpPr>
        <p:spPr>
          <a:xfrm>
            <a:off x="827679" y="145112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960EFDD-C7CC-4E3F-A77B-C18B4646B04A}"/>
              </a:ext>
            </a:extLst>
          </p:cNvPr>
          <p:cNvSpPr/>
          <p:nvPr/>
        </p:nvSpPr>
        <p:spPr>
          <a:xfrm>
            <a:off x="823373" y="235453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E6F4ADE-F346-45C3-BCF1-68464E5F5A89}"/>
              </a:ext>
            </a:extLst>
          </p:cNvPr>
          <p:cNvSpPr/>
          <p:nvPr/>
        </p:nvSpPr>
        <p:spPr>
          <a:xfrm>
            <a:off x="1021637" y="3823022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6098F949-41D2-42A6-8BF8-DB9868AF9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28" y="3664773"/>
            <a:ext cx="2508261" cy="97056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AC42783-CCA9-4134-81FF-07D47A9B8D13}"/>
              </a:ext>
            </a:extLst>
          </p:cNvPr>
          <p:cNvSpPr/>
          <p:nvPr/>
        </p:nvSpPr>
        <p:spPr>
          <a:xfrm>
            <a:off x="2692081" y="360663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6477DDA-30D4-4A16-9D50-E3D2FC87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62C8ECE-7905-4350-BA85-215CFF4F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CFC52F12-6F5F-47CC-B756-1A05E674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2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423169"/>
              </p:ext>
            </p:extLst>
          </p:nvPr>
        </p:nvGraphicFramePr>
        <p:xfrm>
          <a:off x="7020272" y="1354961"/>
          <a:ext cx="1440160" cy="160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페이지에서 아이디와 비밀번호를 입력 받아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형식으로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보냄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모든 페이지에서 로그인이 되었는지 확인함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만약 로그인이 되어있지 않다면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로그인이 필요하다는 페이지를 보여줌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49274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99C729B8-4410-49E5-AAA2-481BD7AD0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8" y="1407898"/>
            <a:ext cx="3926085" cy="284641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42697AE6-D589-4C14-B147-27F0060F2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31" y="1414269"/>
            <a:ext cx="1974815" cy="112956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24E50032-8967-43EB-8510-D13DC96C7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37" y="2616234"/>
            <a:ext cx="1900772" cy="70501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AAA0FAB6-B850-4D67-A521-4C61C67F1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525" y="3324702"/>
            <a:ext cx="2102017" cy="111925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ED6D0960-2966-4078-8642-64A46EA660CB}"/>
              </a:ext>
            </a:extLst>
          </p:cNvPr>
          <p:cNvSpPr/>
          <p:nvPr/>
        </p:nvSpPr>
        <p:spPr>
          <a:xfrm>
            <a:off x="887171" y="1489004"/>
            <a:ext cx="3640505" cy="263603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7F29F03-D022-42E4-B0DA-9FB2C8E49EBE}"/>
              </a:ext>
            </a:extLst>
          </p:cNvPr>
          <p:cNvSpPr/>
          <p:nvPr/>
        </p:nvSpPr>
        <p:spPr>
          <a:xfrm>
            <a:off x="4813256" y="1424240"/>
            <a:ext cx="1875553" cy="18570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FBDF4EE-D6A4-49C5-A802-DCDA40766806}"/>
              </a:ext>
            </a:extLst>
          </p:cNvPr>
          <p:cNvSpPr/>
          <p:nvPr/>
        </p:nvSpPr>
        <p:spPr>
          <a:xfrm>
            <a:off x="4825871" y="2643676"/>
            <a:ext cx="1186289" cy="50803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33D070F-D02C-4C28-BEE7-078DBE12A835}"/>
              </a:ext>
            </a:extLst>
          </p:cNvPr>
          <p:cNvSpPr/>
          <p:nvPr/>
        </p:nvSpPr>
        <p:spPr>
          <a:xfrm>
            <a:off x="778716" y="140789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45F30ED6-DA84-4AA4-A0CD-E29C5B50753A}"/>
              </a:ext>
            </a:extLst>
          </p:cNvPr>
          <p:cNvSpPr/>
          <p:nvPr/>
        </p:nvSpPr>
        <p:spPr>
          <a:xfrm>
            <a:off x="4663076" y="1328562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C13BEB8F-0075-48FA-958B-93833C2944FF}"/>
              </a:ext>
            </a:extLst>
          </p:cNvPr>
          <p:cNvSpPr/>
          <p:nvPr/>
        </p:nvSpPr>
        <p:spPr>
          <a:xfrm>
            <a:off x="4674969" y="255590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0D1998C-E9B2-47B5-A871-98C0DDC6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7D379FC-5ACA-4C0C-B57C-0E2F65CA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C9F44242-D717-4C3C-964B-7124B021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58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983852"/>
              </p:ext>
            </p:extLst>
          </p:nvPr>
        </p:nvGraphicFramePr>
        <p:xfrm>
          <a:off x="7020272" y="1354961"/>
          <a:ext cx="1440160" cy="208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Request method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혹은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password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비어있다면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다시 로그인 페이지를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passwor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변수로 저장시킨 후 접근을 시도한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관리자계정인지 확인함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관리자계정이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맞다면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아이디와 패스워드를 확인 후 데이터베이스와 매칭이 된다면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로그인을 시키고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메인페이지를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보여줌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49274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474BA9A-5766-4B1A-9825-8809B4B0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" y="1544277"/>
            <a:ext cx="5929905" cy="2822008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044A8635-9ED8-4AEB-9432-AF6832ECBA73}"/>
              </a:ext>
            </a:extLst>
          </p:cNvPr>
          <p:cNvSpPr/>
          <p:nvPr/>
        </p:nvSpPr>
        <p:spPr>
          <a:xfrm>
            <a:off x="1117652" y="1727372"/>
            <a:ext cx="4998967" cy="59419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0216F65-D8A2-4E73-8B4F-2EFCE1BD2E63}"/>
              </a:ext>
            </a:extLst>
          </p:cNvPr>
          <p:cNvSpPr/>
          <p:nvPr/>
        </p:nvSpPr>
        <p:spPr>
          <a:xfrm>
            <a:off x="1387510" y="2493570"/>
            <a:ext cx="4048586" cy="59419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CEFEC6F3-7511-4CAB-863E-E486DC537D44}"/>
              </a:ext>
            </a:extLst>
          </p:cNvPr>
          <p:cNvSpPr/>
          <p:nvPr/>
        </p:nvSpPr>
        <p:spPr>
          <a:xfrm>
            <a:off x="1691680" y="3119412"/>
            <a:ext cx="4848643" cy="75544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A731D558-5E68-493E-88D6-D956E1A9CC13}"/>
              </a:ext>
            </a:extLst>
          </p:cNvPr>
          <p:cNvSpPr/>
          <p:nvPr/>
        </p:nvSpPr>
        <p:spPr>
          <a:xfrm>
            <a:off x="1008206" y="163388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7BA1343-AD33-4F61-B879-3FDB72B6CF51}"/>
              </a:ext>
            </a:extLst>
          </p:cNvPr>
          <p:cNvSpPr/>
          <p:nvPr/>
        </p:nvSpPr>
        <p:spPr>
          <a:xfrm>
            <a:off x="1283050" y="2396590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B5D22B2-CEF3-4B4A-B2B3-F34BCD6E0E9E}"/>
              </a:ext>
            </a:extLst>
          </p:cNvPr>
          <p:cNvSpPr/>
          <p:nvPr/>
        </p:nvSpPr>
        <p:spPr>
          <a:xfrm>
            <a:off x="1567625" y="304425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47961C5-B453-4FB1-89CA-995D2B93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F586D38-F3EC-4CE2-87FE-23C3FA56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4B6B8591-E0DF-4780-BD70-BC437711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83</a:t>
            </a:fld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08743"/>
              </p:ext>
            </p:extLst>
          </p:nvPr>
        </p:nvGraphicFramePr>
        <p:xfrm>
          <a:off x="8545017" y="20472"/>
          <a:ext cx="598983" cy="251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주문관리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물품관리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문의관리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0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5EB437-90A5-4442-BE6A-EE92BDF54FB8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EB4D36-80E2-410C-9E9C-7D5B8168F5DB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169447-2B5A-4C02-9E53-C75C24456867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xmlns="" id="{68434B24-4B17-4967-8926-A493021AB2FB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8">
            <a:extLst>
              <a:ext uri="{FF2B5EF4-FFF2-40B4-BE49-F238E27FC236}">
                <a16:creationId xmlns:a16="http://schemas.microsoft.com/office/drawing/2014/main" xmlns="" id="{913F9141-88CA-4F45-8C21-963004EB9E6C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3FC519-3EE9-4276-B194-129F888ACC0C}"/>
              </a:ext>
            </a:extLst>
          </p:cNvPr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xmlns="" id="{DF141E2F-F5FE-4E73-BA4B-D2AC45CB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C38B6AC-4976-4D20-A53B-9529BAC2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47338"/>
            <a:ext cx="2945473" cy="16138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96D12EB-2F02-4778-ADA4-F9062736D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776" y="947338"/>
            <a:ext cx="2891348" cy="15174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5E8EE7D1-14B2-4FED-9FFB-144D08C29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66" y="2935831"/>
            <a:ext cx="2947534" cy="15987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5E4D6C1-D5A1-477D-91FC-EDD9112D1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149" y="2965359"/>
            <a:ext cx="2860975" cy="156921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xmlns="" id="{7C4FEC0C-390E-41AF-B2FC-1478B6B743F8}"/>
              </a:ext>
            </a:extLst>
          </p:cNvPr>
          <p:cNvSpPr/>
          <p:nvPr/>
        </p:nvSpPr>
        <p:spPr>
          <a:xfrm>
            <a:off x="3875827" y="1599857"/>
            <a:ext cx="901171" cy="353933"/>
          </a:xfrm>
          <a:prstGeom prst="rightArrow">
            <a:avLst>
              <a:gd name="adj1" fmla="val 50000"/>
              <a:gd name="adj2" fmla="val 7451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C9AEB6BB-A940-4422-BF01-692CB88CB326}"/>
              </a:ext>
            </a:extLst>
          </p:cNvPr>
          <p:cNvSpPr/>
          <p:nvPr/>
        </p:nvSpPr>
        <p:spPr>
          <a:xfrm>
            <a:off x="3875827" y="3505635"/>
            <a:ext cx="901171" cy="353933"/>
          </a:xfrm>
          <a:prstGeom prst="rightArrow">
            <a:avLst>
              <a:gd name="adj1" fmla="val 50000"/>
              <a:gd name="adj2" fmla="val 7451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992B564-6D21-423E-B6FF-57F27E269DD4}"/>
              </a:ext>
            </a:extLst>
          </p:cNvPr>
          <p:cNvSpPr txBox="1"/>
          <p:nvPr/>
        </p:nvSpPr>
        <p:spPr>
          <a:xfrm>
            <a:off x="3828366" y="1343262"/>
            <a:ext cx="948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 성공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06EDDEE-D27A-44DB-80C5-3A88A5177653}"/>
              </a:ext>
            </a:extLst>
          </p:cNvPr>
          <p:cNvSpPr txBox="1"/>
          <p:nvPr/>
        </p:nvSpPr>
        <p:spPr>
          <a:xfrm>
            <a:off x="3798724" y="3255670"/>
            <a:ext cx="1061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아무 일도 없음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93D7F40-BA99-44A3-8015-F5616F9A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6DD80AC-0221-475C-B303-08CB7A01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68BE998A-9D4F-4AF6-985F-A6D4E09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84</a:t>
            </a:fld>
            <a:endParaRPr lang="ko-KR" altLang="en-US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08743"/>
              </p:ext>
            </p:extLst>
          </p:nvPr>
        </p:nvGraphicFramePr>
        <p:xfrm>
          <a:off x="8545017" y="20472"/>
          <a:ext cx="598983" cy="251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983"/>
              </a:tblGrid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b="1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6101"/>
                    </a:solidFill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회원가입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ID</a:t>
                      </a:r>
                      <a:r>
                        <a:rPr lang="en-US" altLang="ko-KR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500" baseline="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PW </a:t>
                      </a:r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찾기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상세페이지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장바구니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결제하기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고객센터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로그인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solidFill>
                            <a:srgbClr val="FA8224"/>
                          </a:solidFill>
                          <a:latin typeface="+mn-lt"/>
                        </a:rPr>
                        <a:t>메인페이지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주문관리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물품관리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회원관리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>
                          <a:solidFill>
                            <a:srgbClr val="FA8224"/>
                          </a:solidFill>
                          <a:latin typeface="+mn-lt"/>
                        </a:rPr>
                        <a:t>문의관리</a:t>
                      </a:r>
                      <a:endParaRPr lang="ko-KR" altLang="en-US" sz="500" dirty="0">
                        <a:solidFill>
                          <a:srgbClr val="FA8224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26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0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5EB437-90A5-4442-BE6A-EE92BDF54FB8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EB4D36-80E2-410C-9E9C-7D5B8168F5DB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169447-2B5A-4C02-9E53-C75C24456867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xmlns="" id="{68434B24-4B17-4967-8926-A493021AB2FB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8">
            <a:extLst>
              <a:ext uri="{FF2B5EF4-FFF2-40B4-BE49-F238E27FC236}">
                <a16:creationId xmlns:a16="http://schemas.microsoft.com/office/drawing/2014/main" xmlns="" id="{913F9141-88CA-4F45-8C21-963004EB9E6C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3FC519-3EE9-4276-B194-129F888ACC0C}"/>
              </a:ext>
            </a:extLst>
          </p:cNvPr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xmlns="" id="{DF141E2F-F5FE-4E73-BA4B-D2AC45CB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2F4C87C-CD05-417B-A543-26835563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82239"/>
            <a:ext cx="2219635" cy="352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C580160-552C-475C-9083-F79A1E918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78" y="1620434"/>
            <a:ext cx="5223740" cy="28216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9AF71260-CAFE-455E-9915-1CB781B9E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590" y="1194050"/>
            <a:ext cx="2353003" cy="3334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6B2F8AA-701B-4615-BDE0-F3AAFDF51335}"/>
              </a:ext>
            </a:extLst>
          </p:cNvPr>
          <p:cNvSpPr txBox="1"/>
          <p:nvPr/>
        </p:nvSpPr>
        <p:spPr>
          <a:xfrm>
            <a:off x="6182371" y="1707654"/>
            <a:ext cx="1872208" cy="7078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모든 페이지에서 로그인 없이 </a:t>
            </a:r>
            <a:r>
              <a:rPr lang="en-US" altLang="ko-KR" sz="1000" dirty="0" err="1"/>
              <a:t>url</a:t>
            </a:r>
            <a:r>
              <a:rPr lang="ko-KR" altLang="en-US" sz="1000" dirty="0"/>
              <a:t>을 통해 접근하려고 하면 로그인이 필요하다는 문구와 함께 페이지가 표시되지 않음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440D5CC-9CAC-4B5F-B9D6-57B02753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3647305-6607-4AC3-9F65-17586F5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xmlns="" id="{22B25737-BBB0-496D-8619-BAA18E25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(Header)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382690"/>
              </p:ext>
            </p:extLst>
          </p:nvPr>
        </p:nvGraphicFramePr>
        <p:xfrm>
          <a:off x="7020272" y="1354961"/>
          <a:ext cx="1440160" cy="278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가장 상위에는 로고 이미지와 로그아웃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사용자페이지 이동을 하이퍼링크를 만든다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로고를 클릭해도 아무 반응이 없다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메뉴들을 네비게이션에 표시한다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항목을 클릭 시 해당 페이지로 이동한다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메뉴의 커서를 올리면 색이 바뀌고 하위메뉴가 표시된다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항목을 클릭 시 해당 페이지로 이동한다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492746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위치를 알 수 있도록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브레드크럼을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표기한다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브레드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크럼을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해당 페이지로 이동한다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188400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D90AAA-DEF2-44B7-BB34-6466709135E2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2978E-076C-4DEE-B421-C48427F9A42C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69660A0-35A9-4433-A36D-8508689FBDF3}"/>
              </a:ext>
            </a:extLst>
          </p:cNvPr>
          <p:cNvSpPr/>
          <p:nvPr/>
        </p:nvSpPr>
        <p:spPr>
          <a:xfrm>
            <a:off x="827584" y="1491631"/>
            <a:ext cx="5976664" cy="576064"/>
          </a:xfrm>
          <a:prstGeom prst="rect">
            <a:avLst/>
          </a:prstGeom>
          <a:solidFill>
            <a:srgbClr val="2E363F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3EE3F6-0F58-4713-950B-D665BE59806D}"/>
              </a:ext>
            </a:extLst>
          </p:cNvPr>
          <p:cNvSpPr txBox="1"/>
          <p:nvPr/>
        </p:nvSpPr>
        <p:spPr>
          <a:xfrm>
            <a:off x="827584" y="158424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Logo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3B1E92D-2983-4CD1-97CF-350914F5D263}"/>
              </a:ext>
            </a:extLst>
          </p:cNvPr>
          <p:cNvSpPr txBox="1"/>
          <p:nvPr/>
        </p:nvSpPr>
        <p:spPr>
          <a:xfrm>
            <a:off x="4427984" y="1584243"/>
            <a:ext cx="228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Logout | homepage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EFF7E039-9DDB-4237-911D-D5E470A0777F}"/>
              </a:ext>
            </a:extLst>
          </p:cNvPr>
          <p:cNvSpPr/>
          <p:nvPr/>
        </p:nvSpPr>
        <p:spPr>
          <a:xfrm>
            <a:off x="827584" y="2421682"/>
            <a:ext cx="5976664" cy="402058"/>
          </a:xfrm>
          <a:prstGeom prst="rect">
            <a:avLst/>
          </a:prstGeom>
          <a:solidFill>
            <a:srgbClr val="91BED4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AA6C962-CEF4-4AE7-915F-A201CB8261AF}"/>
              </a:ext>
            </a:extLst>
          </p:cNvPr>
          <p:cNvSpPr txBox="1"/>
          <p:nvPr/>
        </p:nvSpPr>
        <p:spPr>
          <a:xfrm>
            <a:off x="827584" y="2431997"/>
            <a:ext cx="8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Menu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7799B1B-562C-4E80-AB49-E44C6815177D}"/>
              </a:ext>
            </a:extLst>
          </p:cNvPr>
          <p:cNvSpPr/>
          <p:nvPr/>
        </p:nvSpPr>
        <p:spPr>
          <a:xfrm>
            <a:off x="827584" y="3825876"/>
            <a:ext cx="5976664" cy="402058"/>
          </a:xfrm>
          <a:prstGeom prst="rect">
            <a:avLst/>
          </a:prstGeom>
          <a:solidFill>
            <a:srgbClr val="E3EBED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CC58AAE-2474-4777-AAD6-07ADD217987B}"/>
              </a:ext>
            </a:extLst>
          </p:cNvPr>
          <p:cNvSpPr txBox="1"/>
          <p:nvPr/>
        </p:nvSpPr>
        <p:spPr>
          <a:xfrm>
            <a:off x="827584" y="38465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breadcrumb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6752B7E-4299-4B20-A820-74A02676BBC6}"/>
              </a:ext>
            </a:extLst>
          </p:cNvPr>
          <p:cNvSpPr/>
          <p:nvPr/>
        </p:nvSpPr>
        <p:spPr>
          <a:xfrm>
            <a:off x="755203" y="141647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FA31EB3-7F88-4162-A62E-418D0A8F0044}"/>
              </a:ext>
            </a:extLst>
          </p:cNvPr>
          <p:cNvSpPr/>
          <p:nvPr/>
        </p:nvSpPr>
        <p:spPr>
          <a:xfrm>
            <a:off x="755203" y="234733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CEED6B0-42C8-4527-AA60-B89C52F987D5}"/>
              </a:ext>
            </a:extLst>
          </p:cNvPr>
          <p:cNvSpPr/>
          <p:nvPr/>
        </p:nvSpPr>
        <p:spPr>
          <a:xfrm>
            <a:off x="755203" y="3749341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5589E70-EBFD-49D4-8124-0EE9DA0C0512}"/>
              </a:ext>
            </a:extLst>
          </p:cNvPr>
          <p:cNvSpPr/>
          <p:nvPr/>
        </p:nvSpPr>
        <p:spPr>
          <a:xfrm>
            <a:off x="827584" y="2940585"/>
            <a:ext cx="1368152" cy="423253"/>
          </a:xfrm>
          <a:prstGeom prst="rect">
            <a:avLst/>
          </a:prstGeom>
          <a:solidFill>
            <a:srgbClr val="53AED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8569B92-3D96-48AB-8C55-EB15C47903A9}"/>
              </a:ext>
            </a:extLst>
          </p:cNvPr>
          <p:cNvSpPr txBox="1"/>
          <p:nvPr/>
        </p:nvSpPr>
        <p:spPr>
          <a:xfrm>
            <a:off x="827584" y="296251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Drop down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14493DD-4396-472C-AA4F-A37872A226FA}"/>
              </a:ext>
            </a:extLst>
          </p:cNvPr>
          <p:cNvSpPr/>
          <p:nvPr/>
        </p:nvSpPr>
        <p:spPr>
          <a:xfrm>
            <a:off x="755203" y="2869023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7" name="날짜 개체 틀 16">
            <a:extLst>
              <a:ext uri="{FF2B5EF4-FFF2-40B4-BE49-F238E27FC236}">
                <a16:creationId xmlns:a16="http://schemas.microsoft.com/office/drawing/2014/main" xmlns="" id="{04CC7A4C-8C68-423C-BA5D-FE9A5C0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xmlns="" id="{81ED5B84-4F65-4857-B527-C02F3197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xmlns="" id="{D80F292D-1B58-44B9-AE16-AB1038CB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3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(Body)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453651"/>
              </p:ext>
            </p:extLst>
          </p:nvPr>
        </p:nvGraphicFramePr>
        <p:xfrm>
          <a:off x="7020272" y="1354961"/>
          <a:ext cx="1440160" cy="1966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금일 매출 현황을 간단하게 볼 수 있도록 표시하며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금액이 표시된다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항목을 클릭 시 각 데이터를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개월의 주문 데이터를 간단하게 보여준다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클릭해도 반응은 없다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문의 게시판 중 가장 최근에 등록된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개를 표시한다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제목을 클릭 시 해당 문의 상세페이지로 이동한다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492746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D90AAA-DEF2-44B7-BB34-6466709135E2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2978E-076C-4DEE-B421-C48427F9A42C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040B72B-1BF4-4CC5-B548-5DF682F3A0B8}"/>
              </a:ext>
            </a:extLst>
          </p:cNvPr>
          <p:cNvSpPr/>
          <p:nvPr/>
        </p:nvSpPr>
        <p:spPr>
          <a:xfrm>
            <a:off x="827584" y="1624824"/>
            <a:ext cx="5976664" cy="6771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219D2D5-8107-4789-A696-F5A9C17BC205}"/>
              </a:ext>
            </a:extLst>
          </p:cNvPr>
          <p:cNvSpPr/>
          <p:nvPr/>
        </p:nvSpPr>
        <p:spPr>
          <a:xfrm>
            <a:off x="827584" y="2644557"/>
            <a:ext cx="5976664" cy="8231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3ECF2305-6267-46FC-989D-65AE837C236F}"/>
              </a:ext>
            </a:extLst>
          </p:cNvPr>
          <p:cNvSpPr/>
          <p:nvPr/>
        </p:nvSpPr>
        <p:spPr>
          <a:xfrm>
            <a:off x="827584" y="3795887"/>
            <a:ext cx="5976664" cy="7263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645BF46-13CB-4CB9-8AF6-E62553A0D8AF}"/>
              </a:ext>
            </a:extLst>
          </p:cNvPr>
          <p:cNvSpPr txBox="1"/>
          <p:nvPr/>
        </p:nvSpPr>
        <p:spPr>
          <a:xfrm>
            <a:off x="827584" y="140201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금일 매출 현황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27CCB57-3754-41CF-8FC6-F1A95985A3D2}"/>
              </a:ext>
            </a:extLst>
          </p:cNvPr>
          <p:cNvSpPr txBox="1"/>
          <p:nvPr/>
        </p:nvSpPr>
        <p:spPr>
          <a:xfrm>
            <a:off x="804280" y="2392474"/>
            <a:ext cx="1463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최근 </a:t>
            </a:r>
            <a:r>
              <a:rPr lang="en-US" altLang="ko-KR" sz="1000" dirty="0"/>
              <a:t>1</a:t>
            </a:r>
            <a:r>
              <a:rPr lang="ko-KR" altLang="en-US" sz="1000" dirty="0"/>
              <a:t>개월 주문 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3CE73B9-07FA-4E01-8B6A-1ABC3A6A65AB}"/>
              </a:ext>
            </a:extLst>
          </p:cNvPr>
          <p:cNvSpPr txBox="1"/>
          <p:nvPr/>
        </p:nvSpPr>
        <p:spPr>
          <a:xfrm>
            <a:off x="804280" y="3542592"/>
            <a:ext cx="1463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1:1 </a:t>
            </a:r>
            <a:r>
              <a:rPr lang="ko-KR" altLang="en-US" sz="1000" dirty="0"/>
              <a:t>문의 게시판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6B7786F5-2743-4EA3-83C3-6DDDC32BC20B}"/>
              </a:ext>
            </a:extLst>
          </p:cNvPr>
          <p:cNvCxnSpPr/>
          <p:nvPr/>
        </p:nvCxnSpPr>
        <p:spPr>
          <a:xfrm>
            <a:off x="2627784" y="1624824"/>
            <a:ext cx="0" cy="677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66805B75-DA65-419A-BD25-E77855811479}"/>
              </a:ext>
            </a:extLst>
          </p:cNvPr>
          <p:cNvCxnSpPr/>
          <p:nvPr/>
        </p:nvCxnSpPr>
        <p:spPr>
          <a:xfrm>
            <a:off x="4860032" y="1624824"/>
            <a:ext cx="0" cy="677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A463C8-A800-4CEB-9868-F59AB599BB95}"/>
              </a:ext>
            </a:extLst>
          </p:cNvPr>
          <p:cNvSpPr txBox="1"/>
          <p:nvPr/>
        </p:nvSpPr>
        <p:spPr>
          <a:xfrm>
            <a:off x="1588943" y="1707851"/>
            <a:ext cx="936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주문 </a:t>
            </a:r>
            <a:r>
              <a:rPr lang="en-US" altLang="ko-KR" sz="1000" dirty="0"/>
              <a:t>( 0</a:t>
            </a:r>
            <a:r>
              <a:rPr lang="ko-KR" altLang="en-US" sz="1000" dirty="0"/>
              <a:t>건 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 0</a:t>
            </a:r>
            <a:r>
              <a:rPr lang="ko-KR" altLang="en-US" sz="1000" dirty="0"/>
              <a:t>원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C6DDBDD-DA4B-4686-A448-7CE58EE33382}"/>
              </a:ext>
            </a:extLst>
          </p:cNvPr>
          <p:cNvSpPr/>
          <p:nvPr/>
        </p:nvSpPr>
        <p:spPr>
          <a:xfrm>
            <a:off x="899592" y="1689954"/>
            <a:ext cx="586614" cy="5469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icon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3B71D1C8-05D0-4513-8A16-6525B446236C}"/>
              </a:ext>
            </a:extLst>
          </p:cNvPr>
          <p:cNvCxnSpPr>
            <a:cxnSpLocks/>
          </p:cNvCxnSpPr>
          <p:nvPr/>
        </p:nvCxnSpPr>
        <p:spPr>
          <a:xfrm>
            <a:off x="2633539" y="2638695"/>
            <a:ext cx="0" cy="8290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A315BFC5-A376-4245-A8F8-C3B3D04AC2DD}"/>
              </a:ext>
            </a:extLst>
          </p:cNvPr>
          <p:cNvCxnSpPr>
            <a:cxnSpLocks/>
          </p:cNvCxnSpPr>
          <p:nvPr/>
        </p:nvCxnSpPr>
        <p:spPr>
          <a:xfrm>
            <a:off x="4864645" y="2638695"/>
            <a:ext cx="0" cy="8290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A034451-760C-4738-828F-F0647E56307D}"/>
              </a:ext>
            </a:extLst>
          </p:cNvPr>
          <p:cNvSpPr txBox="1"/>
          <p:nvPr/>
        </p:nvSpPr>
        <p:spPr>
          <a:xfrm>
            <a:off x="950698" y="2807198"/>
            <a:ext cx="1538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0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 err="1">
                <a:solidFill>
                  <a:srgbClr val="00B0F0"/>
                </a:solidFill>
              </a:rPr>
              <a:t>입금전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F740391-B18B-4D03-BCE9-C108A0BAD49B}"/>
              </a:ext>
            </a:extLst>
          </p:cNvPr>
          <p:cNvSpPr txBox="1"/>
          <p:nvPr/>
        </p:nvSpPr>
        <p:spPr>
          <a:xfrm>
            <a:off x="2979685" y="2807198"/>
            <a:ext cx="1538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0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취소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0173DF0-C6C6-4CF3-A96F-30035279F307}"/>
              </a:ext>
            </a:extLst>
          </p:cNvPr>
          <p:cNvSpPr txBox="1"/>
          <p:nvPr/>
        </p:nvSpPr>
        <p:spPr>
          <a:xfrm>
            <a:off x="3491880" y="3835417"/>
            <a:ext cx="63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825F9D4A-AC06-4DF1-8377-FB371E19A7EC}"/>
              </a:ext>
            </a:extLst>
          </p:cNvPr>
          <p:cNvSpPr/>
          <p:nvPr/>
        </p:nvSpPr>
        <p:spPr>
          <a:xfrm>
            <a:off x="719199" y="158395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EAC8DF8-4FCB-4CBA-B89B-F458EBC4C45E}"/>
              </a:ext>
            </a:extLst>
          </p:cNvPr>
          <p:cNvSpPr/>
          <p:nvPr/>
        </p:nvSpPr>
        <p:spPr>
          <a:xfrm>
            <a:off x="719199" y="258553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30C38219-ECC3-4D63-9AFB-6D2CE9BBDF50}"/>
              </a:ext>
            </a:extLst>
          </p:cNvPr>
          <p:cNvSpPr/>
          <p:nvPr/>
        </p:nvSpPr>
        <p:spPr>
          <a:xfrm>
            <a:off x="719199" y="376289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84D0390-96BF-41D7-A771-C71D787F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D0BDCFD-3E02-4AA8-9C33-482E683E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A56B6B2A-C039-4638-88F7-E502845B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4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(Footer)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843222"/>
              </p:ext>
            </p:extLst>
          </p:nvPr>
        </p:nvGraphicFramePr>
        <p:xfrm>
          <a:off x="7020272" y="1354961"/>
          <a:ext cx="1440160" cy="330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페이지를 만든 사람을 표시한다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D90AAA-DEF2-44B7-BB34-6466709135E2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2978E-076C-4DEE-B421-C48427F9A42C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69660A0-35A9-4433-A36D-8508689FBDF3}"/>
              </a:ext>
            </a:extLst>
          </p:cNvPr>
          <p:cNvSpPr/>
          <p:nvPr/>
        </p:nvSpPr>
        <p:spPr>
          <a:xfrm>
            <a:off x="827584" y="2571750"/>
            <a:ext cx="5976664" cy="576064"/>
          </a:xfrm>
          <a:prstGeom prst="rect">
            <a:avLst/>
          </a:prstGeom>
          <a:solidFill>
            <a:srgbClr val="2E363F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3B1E92D-2983-4CD1-97CF-350914F5D263}"/>
              </a:ext>
            </a:extLst>
          </p:cNvPr>
          <p:cNvSpPr txBox="1"/>
          <p:nvPr/>
        </p:nvSpPr>
        <p:spPr>
          <a:xfrm>
            <a:off x="1295775" y="2656971"/>
            <a:ext cx="50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2020 © </a:t>
            </a:r>
            <a:r>
              <a:rPr lang="en-US" altLang="ko-KR" dirty="0" err="1">
                <a:solidFill>
                  <a:schemeClr val="bg1"/>
                </a:solidFill>
              </a:rPr>
              <a:t>Honssa</a:t>
            </a:r>
            <a:r>
              <a:rPr lang="en-US" altLang="ko-KR" dirty="0">
                <a:solidFill>
                  <a:schemeClr val="bg1"/>
                </a:solidFill>
              </a:rPr>
              <a:t> Admin. Made by bbyeong.log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6752B7E-4299-4B20-A820-74A02676BBC6}"/>
              </a:ext>
            </a:extLst>
          </p:cNvPr>
          <p:cNvSpPr/>
          <p:nvPr/>
        </p:nvSpPr>
        <p:spPr>
          <a:xfrm>
            <a:off x="755203" y="2496597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xmlns="" id="{BBF097C8-EBA1-4D94-AD55-BA9DEF38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785E406-553F-4EF9-A94C-11CE09D8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xmlns="" id="{6E568C17-97A6-4598-B72D-F327E544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4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전체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D90AAA-DEF2-44B7-BB34-6466709135E2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2978E-076C-4DEE-B421-C48427F9A42C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4269"/>
                </a:solidFill>
              </a:rPr>
              <a:t>스토리보드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3BD805C-E8BF-4893-A3DF-C795AEE944B9}"/>
              </a:ext>
            </a:extLst>
          </p:cNvPr>
          <p:cNvSpPr/>
          <p:nvPr/>
        </p:nvSpPr>
        <p:spPr>
          <a:xfrm>
            <a:off x="827584" y="1598420"/>
            <a:ext cx="5976664" cy="266548"/>
          </a:xfrm>
          <a:prstGeom prst="rect">
            <a:avLst/>
          </a:prstGeom>
          <a:solidFill>
            <a:srgbClr val="2E363F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96543CD-2032-44D0-A679-0D48CD1A0D36}"/>
              </a:ext>
            </a:extLst>
          </p:cNvPr>
          <p:cNvSpPr txBox="1"/>
          <p:nvPr/>
        </p:nvSpPr>
        <p:spPr>
          <a:xfrm>
            <a:off x="823685" y="15904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Logo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FBCB6EB-ED35-4D32-8BFD-BDB357C11D44}"/>
              </a:ext>
            </a:extLst>
          </p:cNvPr>
          <p:cNvSpPr txBox="1"/>
          <p:nvPr/>
        </p:nvSpPr>
        <p:spPr>
          <a:xfrm>
            <a:off x="4427984" y="1608583"/>
            <a:ext cx="2284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Logout | homepage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F965C40-CB5C-4789-BCC9-7B0709ECFB2B}"/>
              </a:ext>
            </a:extLst>
          </p:cNvPr>
          <p:cNvSpPr/>
          <p:nvPr/>
        </p:nvSpPr>
        <p:spPr>
          <a:xfrm>
            <a:off x="837033" y="1854804"/>
            <a:ext cx="5976664" cy="186034"/>
          </a:xfrm>
          <a:prstGeom prst="rect">
            <a:avLst/>
          </a:prstGeom>
          <a:solidFill>
            <a:srgbClr val="91BED4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B2BBA76-1886-4DF2-B958-1A4B950CB409}"/>
              </a:ext>
            </a:extLst>
          </p:cNvPr>
          <p:cNvSpPr txBox="1"/>
          <p:nvPr/>
        </p:nvSpPr>
        <p:spPr>
          <a:xfrm>
            <a:off x="1970351" y="1822129"/>
            <a:ext cx="579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Menu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140E6AC-9ADA-4107-B5CD-C14BDF23A875}"/>
              </a:ext>
            </a:extLst>
          </p:cNvPr>
          <p:cNvSpPr/>
          <p:nvPr/>
        </p:nvSpPr>
        <p:spPr>
          <a:xfrm>
            <a:off x="836068" y="2077148"/>
            <a:ext cx="5976664" cy="186034"/>
          </a:xfrm>
          <a:prstGeom prst="rect">
            <a:avLst/>
          </a:prstGeom>
          <a:solidFill>
            <a:srgbClr val="E3EBED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F0B2841-3E64-43D6-B914-B30DB82CD8F1}"/>
              </a:ext>
            </a:extLst>
          </p:cNvPr>
          <p:cNvSpPr txBox="1"/>
          <p:nvPr/>
        </p:nvSpPr>
        <p:spPr>
          <a:xfrm>
            <a:off x="819786" y="2030311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breadcrumb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9321D8D-B1DC-4EC3-B5B5-E5A835D020A6}"/>
              </a:ext>
            </a:extLst>
          </p:cNvPr>
          <p:cNvSpPr/>
          <p:nvPr/>
        </p:nvSpPr>
        <p:spPr>
          <a:xfrm>
            <a:off x="2017897" y="2053942"/>
            <a:ext cx="1368152" cy="195841"/>
          </a:xfrm>
          <a:prstGeom prst="rect">
            <a:avLst/>
          </a:prstGeom>
          <a:solidFill>
            <a:srgbClr val="53AED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B23AEAE-78DF-4A54-A384-53A3A35C64AF}"/>
              </a:ext>
            </a:extLst>
          </p:cNvPr>
          <p:cNvSpPr txBox="1"/>
          <p:nvPr/>
        </p:nvSpPr>
        <p:spPr>
          <a:xfrm>
            <a:off x="1991651" y="2027194"/>
            <a:ext cx="89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Drop down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C3C3342-FFF6-4F74-A9F6-9D8DE2988170}"/>
              </a:ext>
            </a:extLst>
          </p:cNvPr>
          <p:cNvSpPr/>
          <p:nvPr/>
        </p:nvSpPr>
        <p:spPr>
          <a:xfrm>
            <a:off x="827584" y="2613806"/>
            <a:ext cx="5976664" cy="2653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6A4C6E9-213D-42C4-92F1-4CB7166E5EFB}"/>
              </a:ext>
            </a:extLst>
          </p:cNvPr>
          <p:cNvSpPr/>
          <p:nvPr/>
        </p:nvSpPr>
        <p:spPr>
          <a:xfrm>
            <a:off x="827584" y="3079952"/>
            <a:ext cx="5976664" cy="3225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E8F6D99-FC27-47DA-A7A3-7490C7D54A16}"/>
              </a:ext>
            </a:extLst>
          </p:cNvPr>
          <p:cNvSpPr/>
          <p:nvPr/>
        </p:nvSpPr>
        <p:spPr>
          <a:xfrm>
            <a:off x="827584" y="3666369"/>
            <a:ext cx="5976664" cy="2846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30B0297-D11A-4EA6-B74C-DBF9538E2F7F}"/>
              </a:ext>
            </a:extLst>
          </p:cNvPr>
          <p:cNvSpPr txBox="1"/>
          <p:nvPr/>
        </p:nvSpPr>
        <p:spPr>
          <a:xfrm>
            <a:off x="827584" y="2427734"/>
            <a:ext cx="1080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금일 매출 현황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893B049-76A0-4BD7-887A-58B5FB454944}"/>
              </a:ext>
            </a:extLst>
          </p:cNvPr>
          <p:cNvSpPr txBox="1"/>
          <p:nvPr/>
        </p:nvSpPr>
        <p:spPr>
          <a:xfrm>
            <a:off x="787897" y="2910918"/>
            <a:ext cx="14634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최근 </a:t>
            </a:r>
            <a:r>
              <a:rPr lang="en-US" altLang="ko-KR" sz="600" dirty="0"/>
              <a:t>1</a:t>
            </a:r>
            <a:r>
              <a:rPr lang="ko-KR" altLang="en-US" sz="600" dirty="0"/>
              <a:t>개월 주문 현황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A3E6A6A-0657-4D17-A840-BFE57BC145F1}"/>
              </a:ext>
            </a:extLst>
          </p:cNvPr>
          <p:cNvSpPr txBox="1"/>
          <p:nvPr/>
        </p:nvSpPr>
        <p:spPr>
          <a:xfrm>
            <a:off x="804280" y="3476496"/>
            <a:ext cx="14634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1:1 </a:t>
            </a:r>
            <a:r>
              <a:rPr lang="ko-KR" altLang="en-US" sz="600" dirty="0"/>
              <a:t>문의 게시판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AACC125B-10F9-4C78-AD63-4C0DE5C859AC}"/>
              </a:ext>
            </a:extLst>
          </p:cNvPr>
          <p:cNvCxnSpPr>
            <a:cxnSpLocks/>
          </p:cNvCxnSpPr>
          <p:nvPr/>
        </p:nvCxnSpPr>
        <p:spPr>
          <a:xfrm>
            <a:off x="2627784" y="2619188"/>
            <a:ext cx="0" cy="2599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925B87A5-E825-4FE9-8644-969A8F08B275}"/>
              </a:ext>
            </a:extLst>
          </p:cNvPr>
          <p:cNvCxnSpPr>
            <a:cxnSpLocks/>
          </p:cNvCxnSpPr>
          <p:nvPr/>
        </p:nvCxnSpPr>
        <p:spPr>
          <a:xfrm>
            <a:off x="4860032" y="2619188"/>
            <a:ext cx="0" cy="2599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9018007-E32E-4F2E-8DB8-9E12C63AB2C2}"/>
              </a:ext>
            </a:extLst>
          </p:cNvPr>
          <p:cNvSpPr txBox="1"/>
          <p:nvPr/>
        </p:nvSpPr>
        <p:spPr>
          <a:xfrm>
            <a:off x="1583852" y="2655522"/>
            <a:ext cx="9361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주문 </a:t>
            </a:r>
            <a:r>
              <a:rPr lang="en-US" altLang="ko-KR" sz="600" dirty="0"/>
              <a:t>( 0</a:t>
            </a:r>
            <a:r>
              <a:rPr lang="ko-KR" altLang="en-US" sz="600" dirty="0"/>
              <a:t>건 </a:t>
            </a:r>
            <a:r>
              <a:rPr lang="en-US" altLang="ko-KR" sz="600" dirty="0"/>
              <a:t>)    0</a:t>
            </a:r>
            <a:r>
              <a:rPr lang="ko-KR" altLang="en-US" sz="600" dirty="0"/>
              <a:t>원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CD516540-C361-46A8-A8B6-FD04B818B423}"/>
              </a:ext>
            </a:extLst>
          </p:cNvPr>
          <p:cNvSpPr/>
          <p:nvPr/>
        </p:nvSpPr>
        <p:spPr>
          <a:xfrm>
            <a:off x="1007061" y="2663322"/>
            <a:ext cx="360038" cy="1626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7D119D25-F635-49A7-853F-CB0CD9B13C12}"/>
              </a:ext>
            </a:extLst>
          </p:cNvPr>
          <p:cNvCxnSpPr>
            <a:cxnSpLocks/>
          </p:cNvCxnSpPr>
          <p:nvPr/>
        </p:nvCxnSpPr>
        <p:spPr>
          <a:xfrm>
            <a:off x="2633539" y="3089760"/>
            <a:ext cx="0" cy="31275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D5EC4ED-6841-45B1-8825-43CDF949F1A3}"/>
              </a:ext>
            </a:extLst>
          </p:cNvPr>
          <p:cNvCxnSpPr>
            <a:cxnSpLocks/>
          </p:cNvCxnSpPr>
          <p:nvPr/>
        </p:nvCxnSpPr>
        <p:spPr>
          <a:xfrm flipH="1">
            <a:off x="4860032" y="3089760"/>
            <a:ext cx="4613" cy="31275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89AB9CD-F104-4F00-BF06-86FFED01C00A}"/>
              </a:ext>
            </a:extLst>
          </p:cNvPr>
          <p:cNvSpPr txBox="1"/>
          <p:nvPr/>
        </p:nvSpPr>
        <p:spPr>
          <a:xfrm>
            <a:off x="1337197" y="3147961"/>
            <a:ext cx="63315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/>
              <a:t>0  </a:t>
            </a:r>
            <a:r>
              <a:rPr lang="ko-KR" altLang="en-US" sz="600" dirty="0" err="1">
                <a:solidFill>
                  <a:srgbClr val="00B0F0"/>
                </a:solidFill>
              </a:rPr>
              <a:t>입금전</a:t>
            </a:r>
            <a:endParaRPr lang="ko-KR" altLang="en-US" sz="600" dirty="0">
              <a:solidFill>
                <a:srgbClr val="00B0F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ED07C2A-68D1-406B-8010-6399FFD85CFB}"/>
              </a:ext>
            </a:extLst>
          </p:cNvPr>
          <p:cNvSpPr txBox="1"/>
          <p:nvPr/>
        </p:nvSpPr>
        <p:spPr>
          <a:xfrm>
            <a:off x="3526692" y="3147961"/>
            <a:ext cx="4401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/>
              <a:t>0 </a:t>
            </a:r>
            <a:r>
              <a:rPr lang="ko-KR" altLang="en-US" sz="600" dirty="0">
                <a:solidFill>
                  <a:srgbClr val="FF0000"/>
                </a:solidFill>
              </a:rPr>
              <a:t>취소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FED981E-3EC6-4304-B52B-8C6AE399B346}"/>
              </a:ext>
            </a:extLst>
          </p:cNvPr>
          <p:cNvSpPr txBox="1"/>
          <p:nvPr/>
        </p:nvSpPr>
        <p:spPr>
          <a:xfrm>
            <a:off x="3429391" y="3622124"/>
            <a:ext cx="422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5EB59E-C803-4474-80F9-4148318E5320}"/>
              </a:ext>
            </a:extLst>
          </p:cNvPr>
          <p:cNvSpPr/>
          <p:nvPr/>
        </p:nvSpPr>
        <p:spPr>
          <a:xfrm>
            <a:off x="841220" y="4199913"/>
            <a:ext cx="5963028" cy="306217"/>
          </a:xfrm>
          <a:prstGeom prst="rect">
            <a:avLst/>
          </a:prstGeom>
          <a:solidFill>
            <a:srgbClr val="2E363F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49959C7-204D-4312-8813-E72809D62434}"/>
              </a:ext>
            </a:extLst>
          </p:cNvPr>
          <p:cNvSpPr txBox="1"/>
          <p:nvPr/>
        </p:nvSpPr>
        <p:spPr>
          <a:xfrm>
            <a:off x="2487182" y="4237605"/>
            <a:ext cx="2657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2020 © </a:t>
            </a:r>
            <a:r>
              <a:rPr lang="en-US" altLang="ko-KR" sz="900" dirty="0" err="1">
                <a:solidFill>
                  <a:schemeClr val="bg1"/>
                </a:solidFill>
              </a:rPr>
              <a:t>Honssa</a:t>
            </a:r>
            <a:r>
              <a:rPr lang="en-US" altLang="ko-KR" sz="900" dirty="0">
                <a:solidFill>
                  <a:schemeClr val="bg1"/>
                </a:solidFill>
              </a:rPr>
              <a:t> Admin. Made by bbyeong.log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67C9671-82C6-4201-8876-2207849FC3FC}"/>
              </a:ext>
            </a:extLst>
          </p:cNvPr>
          <p:cNvSpPr txBox="1"/>
          <p:nvPr/>
        </p:nvSpPr>
        <p:spPr>
          <a:xfrm>
            <a:off x="755576" y="1367636"/>
            <a:ext cx="82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&lt;Header&gt;</a:t>
            </a:r>
            <a:endParaRPr lang="ko-KR" altLang="en-US" sz="1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6D51D8B6-5FCB-4394-822F-6862BE0AC171}"/>
              </a:ext>
            </a:extLst>
          </p:cNvPr>
          <p:cNvSpPr txBox="1"/>
          <p:nvPr/>
        </p:nvSpPr>
        <p:spPr>
          <a:xfrm>
            <a:off x="755576" y="2255449"/>
            <a:ext cx="82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&lt;Body&gt;</a:t>
            </a:r>
            <a:endParaRPr lang="ko-KR" altLang="en-US" sz="1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05D9255-A51D-4BE4-B950-DFE2A45BBAB7}"/>
              </a:ext>
            </a:extLst>
          </p:cNvPr>
          <p:cNvSpPr txBox="1"/>
          <p:nvPr/>
        </p:nvSpPr>
        <p:spPr>
          <a:xfrm>
            <a:off x="755576" y="3940516"/>
            <a:ext cx="82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&lt;Footer&gt;</a:t>
            </a:r>
            <a:endParaRPr lang="ko-KR" altLang="en-US" sz="1000" b="1" dirty="0"/>
          </a:p>
        </p:txBody>
      </p:sp>
      <p:graphicFrame>
        <p:nvGraphicFramePr>
          <p:cNvPr id="57" name="Shape 721">
            <a:extLst>
              <a:ext uri="{FF2B5EF4-FFF2-40B4-BE49-F238E27FC236}">
                <a16:creationId xmlns:a16="http://schemas.microsoft.com/office/drawing/2014/main" xmlns="" id="{CE148AE3-7727-49AC-833C-F872CC856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808199"/>
              </p:ext>
            </p:extLst>
          </p:nvPr>
        </p:nvGraphicFramePr>
        <p:xfrm>
          <a:off x="7020272" y="1354961"/>
          <a:ext cx="1440160" cy="2731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전체적인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구상도이다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AA366BC-8A0D-4777-A4BF-5C328450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7BD0ED0-B56F-46FF-AAB0-408E1E29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BDC4A2F5-05F1-4D92-9FD2-B2412DCF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16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2" y="561633"/>
            <a:ext cx="3547478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프로젝트 소개 </a:t>
            </a:r>
            <a:r>
              <a:rPr lang="ko-KR" altLang="en-US" sz="1000" b="1" dirty="0">
                <a:solidFill>
                  <a:srgbClr val="FA8224"/>
                </a:solidFill>
              </a:rPr>
              <a:t>▶ 프로젝트 일정 ▶ 구조설정자료 ▶ </a:t>
            </a:r>
            <a:r>
              <a:rPr lang="en-US" altLang="ko-KR" sz="1000" b="1" dirty="0">
                <a:solidFill>
                  <a:srgbClr val="FA8224"/>
                </a:solidFill>
              </a:rPr>
              <a:t>UI </a:t>
            </a:r>
            <a:r>
              <a:rPr lang="ko-KR" altLang="en-US" sz="1000" b="1" dirty="0">
                <a:solidFill>
                  <a:srgbClr val="FA8224"/>
                </a:solidFill>
              </a:rPr>
              <a:t>및 기능 ▶ 후기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BACE81-B4F0-4CDF-9931-45CFC5F84AEC}"/>
              </a:ext>
            </a:extLst>
          </p:cNvPr>
          <p:cNvSpPr txBox="1"/>
          <p:nvPr/>
        </p:nvSpPr>
        <p:spPr>
          <a:xfrm>
            <a:off x="827584" y="926339"/>
            <a:ext cx="7488832" cy="3735766"/>
          </a:xfrm>
          <a:prstGeom prst="rect">
            <a:avLst/>
          </a:prstGeom>
          <a:noFill/>
          <a:ln>
            <a:solidFill>
              <a:srgbClr val="304269"/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/>
              <a:t>5. </a:t>
            </a:r>
            <a:r>
              <a:rPr lang="ko-KR" altLang="en-US" sz="1000" b="1"/>
              <a:t>주문관리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주문관리는 주문목록과 주문정보 수정으로 이루어져 있다</a:t>
            </a:r>
            <a:r>
              <a:rPr lang="en-US" altLang="ko-KR" sz="100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주문 목록은 주문번호 </a:t>
            </a:r>
            <a:r>
              <a:rPr lang="en-US" altLang="ko-KR" sz="1000"/>
              <a:t>/ </a:t>
            </a:r>
            <a:r>
              <a:rPr lang="ko-KR" altLang="en-US" sz="1000"/>
              <a:t>주문날짜 </a:t>
            </a:r>
            <a:r>
              <a:rPr lang="en-US" altLang="ko-KR" sz="1000"/>
              <a:t>/ </a:t>
            </a:r>
            <a:r>
              <a:rPr lang="ko-KR" altLang="en-US" sz="1000"/>
              <a:t>주문자 </a:t>
            </a:r>
            <a:r>
              <a:rPr lang="en-US" altLang="ko-KR" sz="1000"/>
              <a:t>/ </a:t>
            </a:r>
            <a:r>
              <a:rPr lang="ko-KR" altLang="en-US" sz="1000"/>
              <a:t>상품명 등 주문정보를 포함하여 표로 보여준다</a:t>
            </a:r>
            <a:r>
              <a:rPr lang="en-US" altLang="ko-KR" sz="10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목록은 주문번호로 오름차순 정렬되게 보여준다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한 페이지에 제한은 없으며</a:t>
            </a:r>
            <a:r>
              <a:rPr lang="en-US" altLang="ko-KR" sz="900"/>
              <a:t>, </a:t>
            </a:r>
            <a:r>
              <a:rPr lang="ko-KR" altLang="en-US" sz="900"/>
              <a:t>모든 주문이 다 보여진다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해당 주문의 상품명을 클릭하면 주문정보 수정페이지로 이동한다</a:t>
            </a:r>
            <a:r>
              <a:rPr lang="en-US" altLang="ko-KR" sz="900"/>
              <a:t>.</a:t>
            </a: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주문 정보수정에서는 주문 테이블의 정보를 수정 할 수 있다</a:t>
            </a:r>
            <a:r>
              <a:rPr lang="en-US" altLang="ko-KR" sz="10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수정할 수 있는 항목은 제한되며</a:t>
            </a:r>
            <a:r>
              <a:rPr lang="en-US" altLang="ko-KR" sz="900"/>
              <a:t>, </a:t>
            </a:r>
            <a:r>
              <a:rPr lang="ko-KR" altLang="en-US" sz="900"/>
              <a:t>택배사 </a:t>
            </a:r>
            <a:r>
              <a:rPr lang="en-US" altLang="ko-KR" sz="900"/>
              <a:t>/ </a:t>
            </a:r>
            <a:r>
              <a:rPr lang="ko-KR" altLang="en-US" sz="900"/>
              <a:t>송장번호 </a:t>
            </a:r>
            <a:r>
              <a:rPr lang="en-US" altLang="ko-KR" sz="900"/>
              <a:t>/ </a:t>
            </a:r>
            <a:r>
              <a:rPr lang="ko-KR" altLang="en-US" sz="900"/>
              <a:t>결제상태 </a:t>
            </a:r>
            <a:r>
              <a:rPr lang="en-US" altLang="ko-KR" sz="900"/>
              <a:t>/ </a:t>
            </a:r>
            <a:r>
              <a:rPr lang="ko-KR" altLang="en-US" sz="900"/>
              <a:t>배송준비 이다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수정 버튼을 클릭 시 해당 정보가 저장되며 주문목록 페이지로 이동된다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endParaRPr lang="en-US" altLang="ko-KR" sz="900"/>
          </a:p>
          <a:p>
            <a:pPr fontAlgn="base">
              <a:lnSpc>
                <a:spcPct val="150000"/>
              </a:lnSpc>
            </a:pPr>
            <a:r>
              <a:rPr lang="en-US" altLang="ko-KR" sz="1000" b="1"/>
              <a:t>6. </a:t>
            </a:r>
            <a:r>
              <a:rPr lang="ko-KR" altLang="en-US" sz="1000" b="1"/>
              <a:t>문의관리</a:t>
            </a:r>
            <a:endParaRPr lang="ko-KR" altLang="en-US" sz="1000"/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 sz="1000"/>
              <a:t>문의관리 페이지는 문의를 보여주는 </a:t>
            </a:r>
            <a:r>
              <a:rPr lang="en-US" altLang="ko-KR" sz="1000"/>
              <a:t>list</a:t>
            </a:r>
            <a:r>
              <a:rPr lang="ko-KR" altLang="en-US" sz="1000"/>
              <a:t>페이지와 답변을 달 수 있는 </a:t>
            </a:r>
            <a:r>
              <a:rPr lang="en-US" altLang="ko-KR" sz="1000"/>
              <a:t>answer </a:t>
            </a:r>
            <a:r>
              <a:rPr lang="ko-KR" altLang="en-US" sz="1000"/>
              <a:t>페이지로 구성된다</a:t>
            </a:r>
            <a:r>
              <a:rPr lang="en-US" altLang="ko-KR" sz="10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리스트에서는 제목 </a:t>
            </a:r>
            <a:r>
              <a:rPr lang="en-US" altLang="ko-KR" sz="900"/>
              <a:t>/ </a:t>
            </a:r>
            <a:r>
              <a:rPr lang="ko-KR" altLang="en-US" sz="900"/>
              <a:t>아이디 </a:t>
            </a:r>
            <a:r>
              <a:rPr lang="en-US" altLang="ko-KR" sz="900"/>
              <a:t>/ </a:t>
            </a:r>
            <a:r>
              <a:rPr lang="ko-KR" altLang="en-US" sz="900"/>
              <a:t>카테고리 </a:t>
            </a:r>
            <a:r>
              <a:rPr lang="en-US" altLang="ko-KR" sz="900"/>
              <a:t>/ </a:t>
            </a:r>
            <a:r>
              <a:rPr lang="ko-KR" altLang="en-US" sz="900"/>
              <a:t>등록일 </a:t>
            </a:r>
            <a:r>
              <a:rPr lang="en-US" altLang="ko-KR" sz="900"/>
              <a:t>/ </a:t>
            </a:r>
            <a:r>
              <a:rPr lang="ko-KR" altLang="en-US" sz="900"/>
              <a:t>답변상태가 표시된다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각 항목은 해당하는 값을 포함하며</a:t>
            </a:r>
            <a:r>
              <a:rPr lang="en-US" altLang="ko-KR" sz="900"/>
              <a:t>, </a:t>
            </a:r>
            <a:r>
              <a:rPr lang="ko-KR" altLang="en-US" sz="900"/>
              <a:t>답변상태는 </a:t>
            </a:r>
            <a:r>
              <a:rPr lang="en-US" altLang="ko-KR" sz="900"/>
              <a:t>Yes </a:t>
            </a:r>
            <a:r>
              <a:rPr lang="ko-KR" altLang="en-US" sz="900"/>
              <a:t>혹은</a:t>
            </a:r>
            <a:r>
              <a:rPr lang="en-US" altLang="ko-KR" sz="900"/>
              <a:t> No</a:t>
            </a:r>
            <a:r>
              <a:rPr lang="ko-KR" altLang="en-US" sz="900"/>
              <a:t>로 표시된다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답변창에서는 작성자의 아이디 </a:t>
            </a:r>
            <a:r>
              <a:rPr lang="en-US" altLang="ko-KR" sz="900"/>
              <a:t>/ </a:t>
            </a:r>
            <a:r>
              <a:rPr lang="ko-KR" altLang="en-US" sz="900"/>
              <a:t>문의 제목 </a:t>
            </a:r>
            <a:r>
              <a:rPr lang="en-US" altLang="ko-KR" sz="900"/>
              <a:t>/ </a:t>
            </a:r>
            <a:r>
              <a:rPr lang="ko-KR" altLang="en-US" sz="900"/>
              <a:t>문의 내용 </a:t>
            </a:r>
            <a:r>
              <a:rPr lang="en-US" altLang="ko-KR" sz="900"/>
              <a:t>/ </a:t>
            </a:r>
            <a:r>
              <a:rPr lang="ko-KR" altLang="en-US" sz="900"/>
              <a:t>답변이 표시된다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기존 답변이 있을 경우 답변 수정이 가능하며</a:t>
            </a:r>
            <a:r>
              <a:rPr lang="en-US" altLang="ko-KR" sz="900"/>
              <a:t>, </a:t>
            </a:r>
            <a:r>
              <a:rPr lang="ko-KR" altLang="en-US" sz="900"/>
              <a:t>신규로 등록도 가능하다</a:t>
            </a:r>
            <a:r>
              <a:rPr lang="en-US" altLang="ko-KR" sz="900"/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/>
              <a:t>답변이 완료 되면 문의 테이블의 답변상태는 자동으로 갱신된다</a:t>
            </a:r>
            <a:r>
              <a:rPr lang="en-US" altLang="ko-KR" sz="900"/>
              <a:t>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AFA319A-2FF9-46A4-9425-9A61C0BD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B7EC152-E922-4603-9886-89E6FA0E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7598834-693B-405E-9990-347E0023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29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885576"/>
              </p:ext>
            </p:extLst>
          </p:nvPr>
        </p:nvGraphicFramePr>
        <p:xfrm>
          <a:off x="7020272" y="1354961"/>
          <a:ext cx="1440160" cy="1844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페이지의 모든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html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Header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포함해야 하기 때문에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base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만들고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참조시킨다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Footer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 마찬가지로 모든 부분에서 보여야 하기에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base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만든다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Breadcrumb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은 각 페이지마다 조금씩 바뀌어야 하므로 헤더부분이지만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html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최상단에 위치한다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49274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DFC4F1B-D3B1-4A0F-B0F0-6628E731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5" y="1414249"/>
            <a:ext cx="5359269" cy="21005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EF55096-0410-4AD0-A79D-8AF735E4A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30" y="3635972"/>
            <a:ext cx="5652120" cy="8460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369DFE3-7B81-43EC-ABC4-8F20CF751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2516565"/>
            <a:ext cx="2333951" cy="95263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70ACA4E-9F76-44CF-9804-9B03B7AC061F}"/>
              </a:ext>
            </a:extLst>
          </p:cNvPr>
          <p:cNvSpPr/>
          <p:nvPr/>
        </p:nvSpPr>
        <p:spPr>
          <a:xfrm>
            <a:off x="761675" y="1518990"/>
            <a:ext cx="2370165" cy="170451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0F96D8E-CDA8-4588-94D6-41041A37F6AB}"/>
              </a:ext>
            </a:extLst>
          </p:cNvPr>
          <p:cNvSpPr/>
          <p:nvPr/>
        </p:nvSpPr>
        <p:spPr>
          <a:xfrm>
            <a:off x="887171" y="3788568"/>
            <a:ext cx="1740613" cy="58338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176EFE0-1478-4006-8897-6A7CAE67CC11}"/>
              </a:ext>
            </a:extLst>
          </p:cNvPr>
          <p:cNvSpPr/>
          <p:nvPr/>
        </p:nvSpPr>
        <p:spPr>
          <a:xfrm>
            <a:off x="4471245" y="2567874"/>
            <a:ext cx="1881401" cy="79596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9789D50-C232-4AC8-AB99-7A19B044D31F}"/>
              </a:ext>
            </a:extLst>
          </p:cNvPr>
          <p:cNvSpPr/>
          <p:nvPr/>
        </p:nvSpPr>
        <p:spPr>
          <a:xfrm>
            <a:off x="643918" y="141419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BA61FD1D-9764-4476-B269-2F12739F98A6}"/>
              </a:ext>
            </a:extLst>
          </p:cNvPr>
          <p:cNvSpPr/>
          <p:nvPr/>
        </p:nvSpPr>
        <p:spPr>
          <a:xfrm>
            <a:off x="788814" y="370249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FA1E6A6-7A61-4A87-93AC-D2F57E683B66}"/>
              </a:ext>
            </a:extLst>
          </p:cNvPr>
          <p:cNvSpPr/>
          <p:nvPr/>
        </p:nvSpPr>
        <p:spPr>
          <a:xfrm>
            <a:off x="4363233" y="250747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7EB9E81-879C-4534-A9D2-3CF87D8D7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66E979A-A5E0-4399-B22B-7C1412FE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xmlns="" id="{2AE7A127-7FFD-43CF-ACE3-745AAD5A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8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275410"/>
              </p:ext>
            </p:extLst>
          </p:nvPr>
        </p:nvGraphicFramePr>
        <p:xfrm>
          <a:off x="7020272" y="1354961"/>
          <a:ext cx="1440160" cy="2296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 테이블에 있는 값들을 최근순으로 정리 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개만 저장한다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 테이블의 있는 값들을 표시하기 좋게 바꿔준다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날짜 별 주문목록 계산을 위해 날짜 값들을 초기화 해준다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Datetime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그대로 사용해도 괜찮지만 하지말라는 오류가 떠서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UTC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형태로 바꾸어서 사용한다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492746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한달 동안의 주문목록과 오늘의 주문목록을 저장한다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86112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9B5574-4F1A-4F4D-9475-2F073830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25" y="1414269"/>
            <a:ext cx="2743855" cy="10644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28E0C21-3B43-44E1-8C04-6D4219C22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25" y="2593506"/>
            <a:ext cx="3823975" cy="11452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F824614-780B-483D-92F0-90956D543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106" y="1400447"/>
            <a:ext cx="3244735" cy="12925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F5FF501-F614-4454-8604-D76287C7F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86" y="3792215"/>
            <a:ext cx="5593640" cy="78901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C965599-BEF9-4ED6-886E-6F4E2585BD4F}"/>
              </a:ext>
            </a:extLst>
          </p:cNvPr>
          <p:cNvSpPr/>
          <p:nvPr/>
        </p:nvSpPr>
        <p:spPr>
          <a:xfrm>
            <a:off x="766286" y="1460198"/>
            <a:ext cx="2656397" cy="9675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6FABFA51-3BCA-43F0-BC1A-6ED46BE2551A}"/>
              </a:ext>
            </a:extLst>
          </p:cNvPr>
          <p:cNvSpPr/>
          <p:nvPr/>
        </p:nvSpPr>
        <p:spPr>
          <a:xfrm>
            <a:off x="798615" y="2626958"/>
            <a:ext cx="3701377" cy="104399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91DA048-C49A-4E9F-A9A4-9105C109EC01}"/>
              </a:ext>
            </a:extLst>
          </p:cNvPr>
          <p:cNvSpPr/>
          <p:nvPr/>
        </p:nvSpPr>
        <p:spPr>
          <a:xfrm>
            <a:off x="3574066" y="1463406"/>
            <a:ext cx="2510102" cy="114179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27255ED-7B03-4073-AD8B-AC3006FAD289}"/>
              </a:ext>
            </a:extLst>
          </p:cNvPr>
          <p:cNvSpPr/>
          <p:nvPr/>
        </p:nvSpPr>
        <p:spPr>
          <a:xfrm>
            <a:off x="798614" y="3809953"/>
            <a:ext cx="5383757" cy="69942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0ED6B2FA-A119-482B-A8D5-2B6919427254}"/>
              </a:ext>
            </a:extLst>
          </p:cNvPr>
          <p:cNvSpPr/>
          <p:nvPr/>
        </p:nvSpPr>
        <p:spPr>
          <a:xfrm>
            <a:off x="675644" y="1380817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77C6E284-D550-46AB-89AE-AB96B410902B}"/>
              </a:ext>
            </a:extLst>
          </p:cNvPr>
          <p:cNvSpPr/>
          <p:nvPr/>
        </p:nvSpPr>
        <p:spPr>
          <a:xfrm>
            <a:off x="683568" y="254237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18E42268-5AF7-406B-8F91-DEBE4B0D6D9E}"/>
              </a:ext>
            </a:extLst>
          </p:cNvPr>
          <p:cNvSpPr/>
          <p:nvPr/>
        </p:nvSpPr>
        <p:spPr>
          <a:xfrm>
            <a:off x="3473437" y="139299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4D949A1F-647C-4C6E-9F3B-8C8268701D58}"/>
              </a:ext>
            </a:extLst>
          </p:cNvPr>
          <p:cNvSpPr/>
          <p:nvPr/>
        </p:nvSpPr>
        <p:spPr>
          <a:xfrm>
            <a:off x="716299" y="3742072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74FBC35-C855-4ABB-A641-2F6143FA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7AF4133-D900-4946-B940-35C97E02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xmlns="" id="{6B3BE5FE-ECB1-487C-A6C3-9604217E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0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="" id="{797C143E-0FA9-437E-BF26-1E62B2465A3F}"/>
              </a:ext>
            </a:extLst>
          </p:cNvPr>
          <p:cNvSpPr/>
          <p:nvPr/>
        </p:nvSpPr>
        <p:spPr>
          <a:xfrm>
            <a:off x="716299" y="1354961"/>
            <a:ext cx="6231965" cy="3305021"/>
          </a:xfrm>
          <a:prstGeom prst="flowChartProcess">
            <a:avLst/>
          </a:prstGeom>
          <a:noFill/>
          <a:ln w="12700">
            <a:solidFill>
              <a:srgbClr val="304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Shape 721">
            <a:extLst>
              <a:ext uri="{FF2B5EF4-FFF2-40B4-BE49-F238E27FC236}">
                <a16:creationId xmlns:a16="http://schemas.microsoft.com/office/drawing/2014/main" xmlns="" id="{5114C10D-D91D-48FC-BCD4-53220EC47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547291"/>
              </p:ext>
            </p:extLst>
          </p:nvPr>
        </p:nvGraphicFramePr>
        <p:xfrm>
          <a:off x="7020272" y="1354961"/>
          <a:ext cx="1440160" cy="1564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오늘의 주문 건수와 가격을 합산한다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2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오늘의 결제완료 건수와 가격을 합산한다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기본적인 방식은 주문건수와 동일하다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3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이번달의 주문목록을 정리하여 변수로 만든다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4927460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Verdana"/>
                          <a:sym typeface="Verdana"/>
                        </a:rPr>
                        <a:t>4</a:t>
                      </a:r>
                      <a:endParaRPr lang="ko-KR" sz="8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Verdana"/>
                        <a:sym typeface="Verdana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만들어진 값을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html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보내어 표현한다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50" marR="66450" marT="43200" marB="43200">
                    <a:lnL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0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86112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03A518-FCB2-4EB2-87C0-ED372D5F0F99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구현</a:t>
            </a:r>
          </a:p>
        </p:txBody>
      </p:sp>
      <p:sp>
        <p:nvSpPr>
          <p:cNvPr id="15" name="오른쪽 화살표 35">
            <a:extLst>
              <a:ext uri="{FF2B5EF4-FFF2-40B4-BE49-F238E27FC236}">
                <a16:creationId xmlns:a16="http://schemas.microsoft.com/office/drawing/2014/main" xmlns="" id="{D8038600-0F53-4E3B-8025-9CC56D75AD63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xmlns="" id="{9E10D03E-9B57-4E95-9178-1598810F511D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618E45C-9B0F-4E99-AA27-FE2E68B58B13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41DC4-A76C-4225-85C2-492A24ECAFF5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8A490E9-59D3-439A-BC68-F62897A00E22}"/>
              </a:ext>
            </a:extLst>
          </p:cNvPr>
          <p:cNvSpPr/>
          <p:nvPr/>
        </p:nvSpPr>
        <p:spPr>
          <a:xfrm>
            <a:off x="7436669" y="3874860"/>
            <a:ext cx="266909" cy="25018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D39F240-99BC-42FD-91FB-3CC6330BBD0C}"/>
              </a:ext>
            </a:extLst>
          </p:cNvPr>
          <p:cNvSpPr/>
          <p:nvPr/>
        </p:nvSpPr>
        <p:spPr>
          <a:xfrm>
            <a:off x="7369558" y="3838509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D35CFD7-6F2F-455F-9943-F2115F29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34" y="1385183"/>
            <a:ext cx="3977421" cy="271576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3BB20A5-BE3D-4DD1-B435-0A47FC6B5C8C}"/>
              </a:ext>
            </a:extLst>
          </p:cNvPr>
          <p:cNvSpPr/>
          <p:nvPr/>
        </p:nvSpPr>
        <p:spPr>
          <a:xfrm>
            <a:off x="756834" y="1404181"/>
            <a:ext cx="1751600" cy="51949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B9122CE-90C5-46BA-86D5-84DA1269F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433" y="3380910"/>
            <a:ext cx="4355976" cy="1215808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254D418C-277D-43E2-9CD4-7DC8CBCA0484}"/>
              </a:ext>
            </a:extLst>
          </p:cNvPr>
          <p:cNvSpPr/>
          <p:nvPr/>
        </p:nvSpPr>
        <p:spPr>
          <a:xfrm>
            <a:off x="756834" y="1953187"/>
            <a:ext cx="3527134" cy="102048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6334865-1A3F-4C46-9EB3-B749E8013B74}"/>
              </a:ext>
            </a:extLst>
          </p:cNvPr>
          <p:cNvSpPr/>
          <p:nvPr/>
        </p:nvSpPr>
        <p:spPr>
          <a:xfrm>
            <a:off x="2520401" y="3435916"/>
            <a:ext cx="4211839" cy="55289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1554B8AF-6ECA-4B4D-821F-B5DDD9B438E8}"/>
              </a:ext>
            </a:extLst>
          </p:cNvPr>
          <p:cNvSpPr/>
          <p:nvPr/>
        </p:nvSpPr>
        <p:spPr>
          <a:xfrm>
            <a:off x="2528335" y="4065819"/>
            <a:ext cx="4211839" cy="4806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CB363AF3-2454-4CC4-B5E5-02507F410BA0}"/>
              </a:ext>
            </a:extLst>
          </p:cNvPr>
          <p:cNvSpPr/>
          <p:nvPr/>
        </p:nvSpPr>
        <p:spPr>
          <a:xfrm>
            <a:off x="650838" y="1328968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4FCDA6E-BF72-4E3D-AB12-6E1CDE35321B}"/>
              </a:ext>
            </a:extLst>
          </p:cNvPr>
          <p:cNvSpPr/>
          <p:nvPr/>
        </p:nvSpPr>
        <p:spPr>
          <a:xfrm>
            <a:off x="650838" y="1848525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E532C3DC-C1FE-420D-8678-74BE7BE8991A}"/>
              </a:ext>
            </a:extLst>
          </p:cNvPr>
          <p:cNvSpPr/>
          <p:nvPr/>
        </p:nvSpPr>
        <p:spPr>
          <a:xfrm>
            <a:off x="2406405" y="3343856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A81F560-39B5-4294-AB6C-C5AB43B7F56A}"/>
              </a:ext>
            </a:extLst>
          </p:cNvPr>
          <p:cNvSpPr/>
          <p:nvPr/>
        </p:nvSpPr>
        <p:spPr>
          <a:xfrm>
            <a:off x="2406405" y="4011264"/>
            <a:ext cx="216024" cy="150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8A97AED-754C-4D45-A6F1-77989E253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987FDF7-6E1B-470C-8F66-317C4ADB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BCFA75B7-EC46-4F2F-AE61-4F300F00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13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5EB437-90A5-4442-BE6A-EE92BDF54FB8}"/>
              </a:ext>
            </a:extLst>
          </p:cNvPr>
          <p:cNvSpPr txBox="1"/>
          <p:nvPr/>
        </p:nvSpPr>
        <p:spPr>
          <a:xfrm>
            <a:off x="6397450" y="482719"/>
            <a:ext cx="871297" cy="2769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쿼리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EB4D36-80E2-410C-9E9C-7D5B8168F5DB}"/>
              </a:ext>
            </a:extLst>
          </p:cNvPr>
          <p:cNvSpPr txBox="1"/>
          <p:nvPr/>
        </p:nvSpPr>
        <p:spPr>
          <a:xfrm>
            <a:off x="5245322" y="488152"/>
            <a:ext cx="871297" cy="25391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169447-2B5A-4C02-9E53-C75C24456867}"/>
              </a:ext>
            </a:extLst>
          </p:cNvPr>
          <p:cNvSpPr txBox="1"/>
          <p:nvPr/>
        </p:nvSpPr>
        <p:spPr>
          <a:xfrm>
            <a:off x="7542377" y="483518"/>
            <a:ext cx="871297" cy="27699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구현</a:t>
            </a: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xmlns="" id="{68434B24-4B17-4967-8926-A493021AB2FB}"/>
              </a:ext>
            </a:extLst>
          </p:cNvPr>
          <p:cNvSpPr/>
          <p:nvPr/>
        </p:nvSpPr>
        <p:spPr>
          <a:xfrm>
            <a:off x="6182371" y="621218"/>
            <a:ext cx="17027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8">
            <a:extLst>
              <a:ext uri="{FF2B5EF4-FFF2-40B4-BE49-F238E27FC236}">
                <a16:creationId xmlns:a16="http://schemas.microsoft.com/office/drawing/2014/main" xmlns="" id="{913F9141-88CA-4F45-8C21-963004EB9E6C}"/>
              </a:ext>
            </a:extLst>
          </p:cNvPr>
          <p:cNvSpPr/>
          <p:nvPr/>
        </p:nvSpPr>
        <p:spPr>
          <a:xfrm>
            <a:off x="7307295" y="627534"/>
            <a:ext cx="170275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3FC519-3EE9-4276-B194-129F888ACC0C}"/>
              </a:ext>
            </a:extLst>
          </p:cNvPr>
          <p:cNvSpPr txBox="1"/>
          <p:nvPr/>
        </p:nvSpPr>
        <p:spPr>
          <a:xfrm>
            <a:off x="3152" y="3235862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박덕수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xmlns="" id="{DF141E2F-F5FE-4E73-BA4B-D2AC45CB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" y="2593506"/>
            <a:ext cx="614758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6977E06-1302-447A-8A8D-3DBB87C1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030820"/>
            <a:ext cx="7246922" cy="3615913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xmlns="" id="{8DA32ECD-4BE7-4669-8F47-E1F1E725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2331FC61-50A1-4E0C-8D1F-B598C590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xmlns="" id="{896E3887-39F6-42BF-9B97-F44659D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8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물품목록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27584" y="1027183"/>
            <a:ext cx="7055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물품을 물품번호</a:t>
            </a:r>
            <a:r>
              <a:rPr lang="en-US" altLang="ko-KR" sz="1200" dirty="0"/>
              <a:t>, </a:t>
            </a:r>
            <a:r>
              <a:rPr lang="ko-KR" altLang="en-US" sz="1200" dirty="0"/>
              <a:t>카테고리</a:t>
            </a:r>
            <a:r>
              <a:rPr lang="en-US" altLang="ko-KR" sz="1200" dirty="0"/>
              <a:t>, </a:t>
            </a:r>
            <a:r>
              <a:rPr lang="ko-KR" altLang="en-US" sz="1200" dirty="0"/>
              <a:t>물품이름</a:t>
            </a:r>
            <a:r>
              <a:rPr lang="en-US" altLang="ko-KR" sz="1200" dirty="0"/>
              <a:t>, </a:t>
            </a:r>
            <a:r>
              <a:rPr lang="ko-KR" altLang="en-US" sz="1200" dirty="0"/>
              <a:t>브랜드</a:t>
            </a:r>
            <a:r>
              <a:rPr lang="en-US" altLang="ko-KR" sz="1200" dirty="0"/>
              <a:t>, </a:t>
            </a:r>
            <a:r>
              <a:rPr lang="ko-KR" altLang="en-US" sz="1200" dirty="0"/>
              <a:t>물품가격</a:t>
            </a:r>
            <a:r>
              <a:rPr lang="en-US" altLang="ko-KR" sz="1200" dirty="0"/>
              <a:t>, </a:t>
            </a:r>
            <a:r>
              <a:rPr lang="ko-KR" altLang="en-US" sz="1200" dirty="0"/>
              <a:t>재고</a:t>
            </a:r>
            <a:r>
              <a:rPr lang="en-US" altLang="ko-KR" sz="1200" dirty="0"/>
              <a:t>, </a:t>
            </a:r>
            <a:r>
              <a:rPr lang="ko-KR" altLang="en-US" sz="1200" dirty="0"/>
              <a:t>물품삭제버튼 순서로 출력한다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70704"/>
            <a:ext cx="7054881" cy="22091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30637" y="3690992"/>
            <a:ext cx="649491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카테고리를 선택 후 </a:t>
            </a:r>
            <a:r>
              <a:rPr lang="ko-KR" altLang="en-US" sz="1050"/>
              <a:t>검색버튼을 클릭 </a:t>
            </a:r>
            <a:r>
              <a:rPr lang="ko-KR" altLang="en-US" sz="1050" dirty="0"/>
              <a:t>시 카테고리 물품만 출력된다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dirty="0"/>
              <a:t>물품이름을 누르면 해당물품의 수정페이지로 이동한다</a:t>
            </a:r>
          </a:p>
          <a:p>
            <a:endParaRPr lang="en-US" altLang="ko-KR" sz="1050" dirty="0"/>
          </a:p>
          <a:p>
            <a:r>
              <a:rPr lang="ko-KR" altLang="en-US" sz="1050" dirty="0"/>
              <a:t>물품삭제버튼을 클릭 시 해당물품이 바로 삭제된다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84065" y="3723878"/>
            <a:ext cx="223142" cy="18443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1184065" y="4101616"/>
            <a:ext cx="223142" cy="18443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1184065" y="4375242"/>
            <a:ext cx="223142" cy="18443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908721" y="1677513"/>
            <a:ext cx="1011683" cy="13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818016" y="1902470"/>
            <a:ext cx="1178313" cy="1504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4145" y="1912487"/>
            <a:ext cx="499721" cy="1504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2642" y="1652245"/>
            <a:ext cx="223142" cy="18443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8" name="직사각형 27"/>
          <p:cNvSpPr/>
          <p:nvPr/>
        </p:nvSpPr>
        <p:spPr>
          <a:xfrm>
            <a:off x="2483768" y="1714869"/>
            <a:ext cx="223142" cy="18443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6783139" y="1661872"/>
            <a:ext cx="223142" cy="18443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2307F7D-193B-4C06-AEB1-481267EB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B5894EE-33AF-41D1-86AA-326723EC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0C217367-BCE5-439F-91CD-20B0469E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6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물품목록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59430"/>
            <a:ext cx="6486671" cy="2712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7584" y="1027183"/>
            <a:ext cx="7055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카테고리 검색을 </a:t>
            </a:r>
            <a:r>
              <a:rPr lang="ko-KR" altLang="en-US" sz="1200" dirty="0" err="1"/>
              <a:t>할경우</a:t>
            </a:r>
            <a:r>
              <a:rPr lang="ko-KR" altLang="en-US" sz="1200" dirty="0"/>
              <a:t> 카테고리에 맞는 물품만 출력한다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4C7787-FB3A-49F8-BE6A-497AD530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27BFC50-4B90-4085-BEF7-8158054BB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37F5E41E-938B-4838-BF13-E2607D41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물품목록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69" y="2852063"/>
            <a:ext cx="4192695" cy="656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84" y="1203598"/>
            <a:ext cx="6737714" cy="15068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04264" y="1735496"/>
            <a:ext cx="6153411" cy="129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69260" y="2298285"/>
            <a:ext cx="6210718" cy="11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16225" y="4118034"/>
            <a:ext cx="7193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물품 삭제버튼을 </a:t>
            </a:r>
            <a:r>
              <a:rPr lang="ko-KR" altLang="en-US" sz="1050" dirty="0" err="1"/>
              <a:t>눌렀을때</a:t>
            </a:r>
            <a:r>
              <a:rPr lang="ko-KR" altLang="en-US" sz="1050" dirty="0"/>
              <a:t> 물품고유번호를 통해 데이터베이스에서 삭제하고 물품관리 페이지로 돌아온다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1216225" y="3864118"/>
            <a:ext cx="6800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물품이름을 </a:t>
            </a:r>
            <a:r>
              <a:rPr lang="ko-KR" altLang="en-US" sz="1050" dirty="0" err="1"/>
              <a:t>눌렀을때</a:t>
            </a:r>
            <a:r>
              <a:rPr lang="ko-KR" altLang="en-US" sz="1050" dirty="0"/>
              <a:t> 해당 상품의 수정페이지로 이동한다</a:t>
            </a:r>
            <a:r>
              <a:rPr lang="en-US" altLang="ko-KR" sz="1050" dirty="0"/>
              <a:t>.</a:t>
            </a:r>
            <a:r>
              <a:rPr lang="ko-KR" altLang="en-US" sz="1050" dirty="0"/>
              <a:t>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84047" y="3880778"/>
            <a:ext cx="248943" cy="19346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984300" y="4155926"/>
            <a:ext cx="248943" cy="19346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9" name="직사각형 18"/>
          <p:cNvSpPr/>
          <p:nvPr/>
        </p:nvSpPr>
        <p:spPr>
          <a:xfrm>
            <a:off x="1133758" y="1703369"/>
            <a:ext cx="248943" cy="19346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1145011" y="2260957"/>
            <a:ext cx="248943" cy="19346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84D335B-F294-4FEC-9B91-06DB3904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2474BA8-FA13-4581-809E-6A1F7ABC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BA249F9A-7946-45E2-A997-89BBF30E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물품목록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07492"/>
            <a:ext cx="7200800" cy="22937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592" y="1023432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-</a:t>
            </a:r>
            <a:r>
              <a:rPr lang="ko-KR" altLang="en-US" sz="1050" dirty="0"/>
              <a:t>카테고리는 </a:t>
            </a:r>
            <a:r>
              <a:rPr lang="ko-KR" altLang="en-US" sz="1050" dirty="0" err="1"/>
              <a:t>드롭</a:t>
            </a:r>
            <a:r>
              <a:rPr lang="ko-KR" altLang="en-US" sz="1050" dirty="0"/>
              <a:t> 다운으로 선택하여 해당항목의 값으로 저장된다</a:t>
            </a:r>
          </a:p>
          <a:p>
            <a:r>
              <a:rPr lang="en-US" altLang="ko-KR" sz="1050" dirty="0"/>
              <a:t>-</a:t>
            </a:r>
            <a:r>
              <a:rPr lang="ko-KR" altLang="en-US" sz="1050" dirty="0"/>
              <a:t>상품명</a:t>
            </a:r>
            <a:r>
              <a:rPr lang="en-US" altLang="ko-KR" sz="1050" dirty="0"/>
              <a:t>, </a:t>
            </a:r>
            <a:r>
              <a:rPr lang="ko-KR" altLang="en-US" sz="1050" dirty="0"/>
              <a:t>제조사</a:t>
            </a:r>
            <a:r>
              <a:rPr lang="en-US" altLang="ko-KR" sz="1050" dirty="0"/>
              <a:t>, </a:t>
            </a:r>
            <a:r>
              <a:rPr lang="ko-KR" altLang="en-US" sz="1050" dirty="0"/>
              <a:t>브랜드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제조국</a:t>
            </a:r>
            <a:r>
              <a:rPr lang="en-US" altLang="ko-KR" sz="1050" dirty="0"/>
              <a:t>, </a:t>
            </a:r>
            <a:r>
              <a:rPr lang="ko-KR" altLang="en-US" sz="1050" dirty="0"/>
              <a:t>제조일자</a:t>
            </a:r>
            <a:r>
              <a:rPr lang="en-US" altLang="ko-KR" sz="1050" dirty="0"/>
              <a:t>, </a:t>
            </a:r>
            <a:r>
              <a:rPr lang="ko-KR" altLang="en-US" sz="1050" dirty="0"/>
              <a:t>크기</a:t>
            </a:r>
            <a:r>
              <a:rPr lang="en-US" altLang="ko-KR" sz="1050" dirty="0"/>
              <a:t>, </a:t>
            </a:r>
            <a:r>
              <a:rPr lang="ko-KR" altLang="en-US" sz="1050" dirty="0"/>
              <a:t>용량</a:t>
            </a:r>
            <a:r>
              <a:rPr lang="en-US" altLang="ko-KR" sz="1050" dirty="0"/>
              <a:t>, </a:t>
            </a:r>
            <a:r>
              <a:rPr lang="ko-KR" altLang="en-US" sz="1050" dirty="0"/>
              <a:t>재질</a:t>
            </a:r>
            <a:r>
              <a:rPr lang="en-US" altLang="ko-KR" sz="1050" dirty="0"/>
              <a:t>, </a:t>
            </a:r>
            <a:r>
              <a:rPr lang="ko-KR" altLang="en-US" sz="1050" dirty="0"/>
              <a:t>가격</a:t>
            </a:r>
            <a:r>
              <a:rPr lang="en-US" altLang="ko-KR" sz="1050" dirty="0"/>
              <a:t>, </a:t>
            </a:r>
            <a:r>
              <a:rPr lang="ko-KR" altLang="en-US" sz="1050" dirty="0"/>
              <a:t>재고</a:t>
            </a:r>
            <a:r>
              <a:rPr lang="en-US" altLang="ko-KR" sz="1050" dirty="0"/>
              <a:t>, </a:t>
            </a:r>
            <a:r>
              <a:rPr lang="ko-KR" altLang="en-US" sz="1050" dirty="0"/>
              <a:t>이미지</a:t>
            </a:r>
            <a:r>
              <a:rPr lang="en-US" altLang="ko-KR" sz="1050" dirty="0"/>
              <a:t>, </a:t>
            </a:r>
            <a:r>
              <a:rPr lang="ko-KR" altLang="en-US" sz="1050" dirty="0"/>
              <a:t>제품설명을 입력 받는다</a:t>
            </a:r>
            <a:r>
              <a:rPr lang="en-US" altLang="ko-KR" sz="1050" dirty="0"/>
              <a:t>. </a:t>
            </a:r>
          </a:p>
          <a:p>
            <a:r>
              <a:rPr lang="en-US" altLang="ko-KR" sz="1050" dirty="0"/>
              <a:t> </a:t>
            </a:r>
            <a:r>
              <a:rPr lang="ko-KR" altLang="en-US" sz="1050" dirty="0"/>
              <a:t>모든 입력공간은 빈칸이 될 수 없다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-</a:t>
            </a:r>
            <a:r>
              <a:rPr lang="ko-KR" altLang="en-US" sz="1050" dirty="0"/>
              <a:t>완료버튼을 누르면 물품번호가 자동 배정되며 데이터베이스에 등록된다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731877E-2AA0-4AA0-82DE-3664C9905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1320BDD-2846-4958-9DF9-B2253AFA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8EB9D9B7-A1E4-4FE3-B41D-C0BD08F8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물품목록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38" y="1173573"/>
            <a:ext cx="6383604" cy="3208197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5DD86FD-99E8-44F6-B674-D479D3BF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C7B1B1F-79CB-4F42-88CB-7FB82DE9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ABBAEB6D-8A82-4BBA-B203-7710A7E1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6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4213" y="411956"/>
            <a:ext cx="7848600" cy="4319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96913" y="634127"/>
            <a:ext cx="647427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84561" y="555526"/>
            <a:ext cx="7148251" cy="353933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물품목록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87" y="114774"/>
            <a:ext cx="7856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A8224"/>
                </a:solidFill>
              </a:rPr>
              <a:t>프로젝트 소개 ▶ 프로젝트 일정 ▶ 구조설정자료 ▶ </a:t>
            </a:r>
            <a:r>
              <a:rPr lang="en-US" altLang="ko-KR" sz="1000" b="1" dirty="0">
                <a:solidFill>
                  <a:schemeClr val="bg1"/>
                </a:solidFill>
              </a:rPr>
              <a:t>UI </a:t>
            </a:r>
            <a:r>
              <a:rPr lang="ko-KR" altLang="en-US" sz="1000" b="1" dirty="0">
                <a:solidFill>
                  <a:schemeClr val="bg1"/>
                </a:solidFill>
              </a:rPr>
              <a:t>및 기능 ▶ </a:t>
            </a:r>
            <a:r>
              <a:rPr lang="ko-KR" altLang="en-US" sz="1000" b="1" dirty="0">
                <a:solidFill>
                  <a:srgbClr val="FA8224"/>
                </a:solidFill>
              </a:rPr>
              <a:t>후기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5113" y="1131590"/>
            <a:ext cx="6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정성진</a:t>
            </a:r>
            <a:r>
              <a:rPr lang="en-US" altLang="ko-KR" sz="1000" dirty="0"/>
              <a:t>part</a:t>
            </a:r>
            <a:endParaRPr lang="ko-KR" altLang="en-US" sz="10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8" y="483518"/>
            <a:ext cx="635215" cy="6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36" y="1131752"/>
            <a:ext cx="3135008" cy="34562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58686" y="1162368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HTML</a:t>
            </a:r>
            <a:r>
              <a:rPr lang="ko-KR" altLang="en-US" sz="1050" dirty="0"/>
              <a:t>에서 모든 값을 받아서 데이터베이스에 저장한다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ko-KR" altLang="en-US" sz="1050" dirty="0"/>
              <a:t>모든 값이 입력되어야 저장된다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CB6D599-3927-4ADE-9F0D-9B85D4BB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파이썬기반빅데이터개발자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64DE4D0-8D5C-4634-ABEA-B4AB49A3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혼싸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6A657473-6F0B-4AB0-9FC8-DD8B6ECB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99F0B-BB5E-4146-AE73-2A48E1E66A7F}" type="slidenum">
              <a:rPr lang="ko-KR" altLang="en-US" smtClean="0"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8865</Words>
  <Application>Microsoft Office PowerPoint</Application>
  <PresentationFormat>화면 슬라이드 쇼(16:9)</PresentationFormat>
  <Paragraphs>2440</Paragraphs>
  <Slides>115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최유민</dc:creator>
  <cp:lastModifiedBy>최유민</cp:lastModifiedBy>
  <cp:revision>206</cp:revision>
  <dcterms:created xsi:type="dcterms:W3CDTF">2020-12-02T07:17:00Z</dcterms:created>
  <dcterms:modified xsi:type="dcterms:W3CDTF">2020-12-04T05:48:41Z</dcterms:modified>
</cp:coreProperties>
</file>